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7" r:id="rId2"/>
    <p:sldId id="260" r:id="rId3"/>
    <p:sldId id="513" r:id="rId4"/>
    <p:sldId id="473" r:id="rId5"/>
    <p:sldId id="261" r:id="rId6"/>
    <p:sldId id="276" r:id="rId7"/>
    <p:sldId id="444" r:id="rId8"/>
    <p:sldId id="438" r:id="rId9"/>
    <p:sldId id="262" r:id="rId10"/>
    <p:sldId id="464" r:id="rId11"/>
    <p:sldId id="463" r:id="rId12"/>
    <p:sldId id="465" r:id="rId13"/>
    <p:sldId id="466" r:id="rId14"/>
    <p:sldId id="467" r:id="rId15"/>
    <p:sldId id="468" r:id="rId16"/>
    <p:sldId id="462" r:id="rId17"/>
    <p:sldId id="263" r:id="rId18"/>
    <p:sldId id="264" r:id="rId19"/>
    <p:sldId id="265" r:id="rId20"/>
    <p:sldId id="266" r:id="rId21"/>
    <p:sldId id="439" r:id="rId22"/>
    <p:sldId id="269" r:id="rId23"/>
    <p:sldId id="458" r:id="rId24"/>
    <p:sldId id="459" r:id="rId25"/>
    <p:sldId id="460" r:id="rId26"/>
    <p:sldId id="461" r:id="rId27"/>
    <p:sldId id="469" r:id="rId28"/>
    <p:sldId id="471" r:id="rId29"/>
    <p:sldId id="456" r:id="rId30"/>
    <p:sldId id="457" r:id="rId31"/>
    <p:sldId id="270" r:id="rId32"/>
    <p:sldId id="267" r:id="rId33"/>
    <p:sldId id="268" r:id="rId34"/>
    <p:sldId id="273" r:id="rId35"/>
    <p:sldId id="283" r:id="rId36"/>
    <p:sldId id="272" r:id="rId37"/>
    <p:sldId id="277" r:id="rId38"/>
    <p:sldId id="278" r:id="rId39"/>
    <p:sldId id="279" r:id="rId40"/>
    <p:sldId id="280" r:id="rId41"/>
    <p:sldId id="281" r:id="rId42"/>
    <p:sldId id="282" r:id="rId43"/>
    <p:sldId id="440" r:id="rId44"/>
    <p:sldId id="285" r:id="rId45"/>
    <p:sldId id="284" r:id="rId46"/>
    <p:sldId id="286" r:id="rId47"/>
    <p:sldId id="287" r:id="rId48"/>
    <p:sldId id="288" r:id="rId49"/>
    <p:sldId id="289" r:id="rId50"/>
    <p:sldId id="449" r:id="rId51"/>
    <p:sldId id="441" r:id="rId52"/>
    <p:sldId id="291" r:id="rId53"/>
    <p:sldId id="300" r:id="rId54"/>
    <p:sldId id="301" r:id="rId55"/>
    <p:sldId id="303" r:id="rId56"/>
    <p:sldId id="442" r:id="rId57"/>
    <p:sldId id="290" r:id="rId58"/>
    <p:sldId id="299" r:id="rId59"/>
    <p:sldId id="295" r:id="rId60"/>
    <p:sldId id="292" r:id="rId61"/>
    <p:sldId id="293" r:id="rId62"/>
    <p:sldId id="307" r:id="rId63"/>
    <p:sldId id="305" r:id="rId64"/>
    <p:sldId id="445" r:id="rId65"/>
    <p:sldId id="296" r:id="rId66"/>
    <p:sldId id="297" r:id="rId67"/>
    <p:sldId id="448" r:id="rId68"/>
    <p:sldId id="447" r:id="rId69"/>
    <p:sldId id="454" r:id="rId70"/>
    <p:sldId id="450" r:id="rId71"/>
    <p:sldId id="451" r:id="rId72"/>
    <p:sldId id="452" r:id="rId73"/>
    <p:sldId id="472" r:id="rId74"/>
    <p:sldId id="453" r:id="rId75"/>
    <p:sldId id="443" r:id="rId76"/>
    <p:sldId id="298" r:id="rId77"/>
    <p:sldId id="308" r:id="rId78"/>
    <p:sldId id="309" r:id="rId79"/>
    <p:sldId id="310" r:id="rId80"/>
    <p:sldId id="455" r:id="rId81"/>
    <p:sldId id="51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340A6-0523-4349-ADC0-01A2F6BA782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437D-5F7A-41F9-AA0A-A0D41788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CFA1-8C4D-2EA2-C117-A39F1BE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FA67-9BED-B313-424B-C80AA6335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F588-C510-C2B2-9DCA-63162614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3AB2-F533-44EB-8763-B15D9D1D7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2940-C286-42C1-9010-1A658D15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8782-4683-4B9D-8881-A996710D8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4089-8433-45A4-95CA-B1B45415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F063-8808-4E6D-B458-8E13FC56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DFCD-9E64-42AA-BC33-A02ED693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B0A-C1BF-45C5-8108-46542AF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1A5A9-7FA5-43CB-9ED4-241FEBBF0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60C29-8E1C-41B1-B4E8-FCEB7A9A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8C8B-B2B2-432A-86CA-6376158D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11AE-A55A-437F-860D-8326A0BC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18A12-841B-4AF8-8EC5-CB048068D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96B34-27D2-4043-9D83-17FDA4475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9E835-CDFD-49BD-806F-3E1A8F4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70A1-95EE-415E-863A-EA224FE5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889-227C-49F0-8C46-A6BF65C8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457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9C4-331A-4F8E-9C63-303C3145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4A-2443-468B-9DEC-057918C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A4-0B19-4954-BD29-F08BE61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FD81-5068-48B4-9648-85B0D12C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328E-80D6-472E-8A1E-831F3904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0E2-9234-4188-8816-EACEC691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4C78-7C62-4472-A49B-ABDD52A9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B61A-B612-41BA-8B68-6800728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8830D-FE6F-447E-93E1-DE4EB1A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7A6B-EC4D-4149-A9F8-8958374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F82-A46A-40DC-8A7F-3628C8AF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6B2C-AC1F-4F94-8635-5B5AE8B7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CB3-DD43-404A-8EC3-A66681BA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ABB4A-28C2-479E-900D-4192EE9D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6A09-75F4-4526-859A-A2903571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4D064-C25A-4932-907B-686C3859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183E-9FC4-4428-AB2E-4F644809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19C6-EC01-41A6-94DD-327FCC90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5DAFF-4CAE-4C24-95F5-30AA60C5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1E108-BF48-4DE6-80C1-BC1B6D9B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E3-F653-4AD8-A722-7118506E9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3AB9-18CF-412E-9678-7587B326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7A225-C4C6-44A7-83BB-A21DC549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BA5BA-E66A-4A42-8125-C7DC51F9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6E26-53B1-4FE0-ABBA-11E686BA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931B7-899E-4140-87AC-B2122CB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31E3-40EF-4F54-98E1-9E480C7F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19B9-169B-43A4-AE80-AB37BA3D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76BF-0B9C-410F-8893-DD9E11D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06A4-B178-4424-9C5F-67F14735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55DA6-67A6-4B9E-A3E4-42AFA4A4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EF1E-7615-42AD-805D-A2FD247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21E6-C526-49E7-B02E-08EA923D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77B9-143B-41FB-B988-793F2AD6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230FB-14D9-4D8A-BBEC-A7782D52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61659-843A-4959-96BA-8849D497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24B95-331A-4505-8464-6C6C6CF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093-7F4C-4930-BC54-F1227070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7225-0793-40F8-89CB-5F1EC1AB3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DB63-CB17-4E21-9AE8-CCE1E9805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45AD-8D6F-4481-BD90-493E3CB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1747A-ED49-481E-9A48-FC59ED9F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0CA3-0584-4F67-89A5-3F62C28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2130-6BA1-4D9E-B6B5-EE0FF123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18A96-4198-45A7-AA43-CCD2BADCE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69E1-B400-40D2-A33F-F19C85220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5E44-FE1D-42BD-8BEC-66E1A7095121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7CD1-B0F8-4DF5-A0FF-8E28DF53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A3E6-D767-4BAD-AA88-8F2BD19E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7BA0C-A532-4032-9947-23BEFFA2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en.wikipedia.org/wiki/Sobel_oper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ny_edge_detect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mepages.inf.ed.ac.uk/rbf/HIPR2/log.htm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pages.inf.ed.ac.uk/rbf/HIPR2/log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gh_transfor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manticscholar.org/paper/A-Combined-Corner-and-Edge-Detector-Harris-Stephens/6818668fb895d95861a2eb9673ddc3a41e27b3b3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e_(linear_algebra)" TargetMode="External"/><Relationship Id="rId2" Type="http://schemas.openxmlformats.org/officeDocument/2006/relationships/hyperlink" Target="https://en.wikipedia.org/wiki/Determi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.inrialpes.fr/people/triggs/pubs/Dalal-cvpr0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lowe/papers/ijcv04.pdf" TargetMode="External"/><Relationship Id="rId2" Type="http://schemas.openxmlformats.org/officeDocument/2006/relationships/hyperlink" Target="https://www.cs.ubc.ca/~lowe/papers/iccv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7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amming_distanc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lowe/525/papers/calonder_eccv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55" y="273713"/>
            <a:ext cx="96012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CSCI E-25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55" y="3946867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3" y="475044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69F207C-EF37-41D2-8510-622FD323B072}"/>
              </a:ext>
            </a:extLst>
          </p:cNvPr>
          <p:cNvSpPr txBox="1">
            <a:spLocks/>
          </p:cNvSpPr>
          <p:nvPr/>
        </p:nvSpPr>
        <p:spPr>
          <a:xfrm>
            <a:off x="1382693" y="6306671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Copyright 2021, 2022, 2023, 2024, 2025, Stephen F Elston. All rights reserved.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7018-A4F9-4B1C-806D-0E7F64A950E8}"/>
              </a:ext>
            </a:extLst>
          </p:cNvPr>
          <p:cNvSpPr txBox="1"/>
          <p:nvPr/>
        </p:nvSpPr>
        <p:spPr>
          <a:xfrm>
            <a:off x="788724" y="2851645"/>
            <a:ext cx="1103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Sobel filter </a:t>
                </a:r>
                <a:r>
                  <a:rPr lang="en-US" dirty="0"/>
                  <a:t>is an early attempt at using an approximately isotropic gradient estimate    </a:t>
                </a:r>
              </a:p>
              <a:p>
                <a:r>
                  <a:rPr lang="en-US" dirty="0"/>
                  <a:t>Uses a pair of operators to compute gradient components of image array,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Magnitude of the gradient 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3"/>
                <a:stretch>
                  <a:fillRect l="-870" t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</a:t>
            </a:r>
            <a:r>
              <a:rPr lang="en-US" sz="4000">
                <a:latin typeface="+mn-lt"/>
              </a:rPr>
              <a:t>Sobel Filter</a:t>
            </a:r>
            <a:endParaRPr lang="en-US" sz="4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For computational efficiency we can reformulate the convolution operator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Sobel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Sobel filter is an early attempt at using an approximately isotropic gradient estimate    </a:t>
                </a:r>
              </a:p>
              <a:p>
                <a:r>
                  <a:rPr lang="en-US" dirty="0"/>
                  <a:t>Magnitude of the gradient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Must threshold the gradient,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to filter edges      </a:t>
                </a:r>
              </a:p>
              <a:p>
                <a:r>
                  <a:rPr lang="en-US" dirty="0"/>
                  <a:t>There are other similar operators that can produce better approximations of the gradient magnitude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9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/>
              <a:t>Finding Edges with Gradients with the Canny Filter</a:t>
            </a:r>
          </a:p>
        </p:txBody>
      </p:sp>
    </p:spTree>
    <p:extLst>
      <p:ext uri="{BB962C8B-B14F-4D97-AF65-F5344CB8AC3E}">
        <p14:creationId xmlns:p14="http://schemas.microsoft.com/office/powerpoint/2010/main" val="36815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Detects edges with a low error rate      </a:t>
            </a:r>
          </a:p>
          <a:p>
            <a:r>
              <a:rPr lang="en-US" dirty="0"/>
              <a:t>Accurately locates the edge   </a:t>
            </a:r>
          </a:p>
          <a:p>
            <a:r>
              <a:rPr lang="en-US" dirty="0"/>
              <a:t>Each edge in the image should only be marked once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 with Canny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Canny filter </a:t>
            </a:r>
            <a:r>
              <a:rPr lang="en-US" dirty="0"/>
              <a:t>is a sophisticated multi-stage algorithm for finding edges in images     </a:t>
            </a:r>
          </a:p>
          <a:p>
            <a:r>
              <a:rPr lang="en-US" dirty="0"/>
              <a:t>We will not explore the details here    </a:t>
            </a:r>
          </a:p>
          <a:p>
            <a:r>
              <a:rPr lang="en-US" dirty="0"/>
              <a:t>Basic steps of the algorithm:   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a Gaussian filter to smooth edges and remove noise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intensity (magnitude) of the gradients, e.g. with Sobel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gradients are filtered using a double threshold with upper and lower bounds on the gradient to identify potential edge pixels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pixels of appropriate magnitude (by threshold) with a hysteresis algorithm to find adjoining pixels likely to be part of edges     </a:t>
            </a:r>
          </a:p>
        </p:txBody>
      </p:sp>
    </p:spTree>
    <p:extLst>
      <p:ext uri="{BB962C8B-B14F-4D97-AF65-F5344CB8AC3E}">
        <p14:creationId xmlns:p14="http://schemas.microsoft.com/office/powerpoint/2010/main" val="29009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With Laplacian </a:t>
            </a:r>
          </a:p>
        </p:txBody>
      </p:sp>
    </p:spTree>
    <p:extLst>
      <p:ext uri="{BB962C8B-B14F-4D97-AF65-F5344CB8AC3E}">
        <p14:creationId xmlns:p14="http://schemas.microsoft.com/office/powerpoint/2010/main" val="18795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Applying a Laplacian kernel to an edge gives a distinctive signal: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 is at the zero crossing of the convolved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2E5A-0981-4677-8369-2ABC757F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55" y="2928563"/>
            <a:ext cx="2981779" cy="253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DEAEA-121F-4CAA-9030-9F743675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425" y="2895829"/>
            <a:ext cx="3197975" cy="25999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3D6793-97C9-4935-B132-82D81474DC90}"/>
              </a:ext>
            </a:extLst>
          </p:cNvPr>
          <p:cNvSpPr/>
          <p:nvPr/>
        </p:nvSpPr>
        <p:spPr>
          <a:xfrm>
            <a:off x="4209213" y="3187835"/>
            <a:ext cx="2536513" cy="178479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Convolution with Laplacian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F410-CBA0-481A-BE26-847F232824B9}"/>
              </a:ext>
            </a:extLst>
          </p:cNvPr>
          <p:cNvSpPr txBox="1"/>
          <p:nvPr/>
        </p:nvSpPr>
        <p:spPr>
          <a:xfrm>
            <a:off x="1768151" y="5575217"/>
            <a:ext cx="6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5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5"/>
              </a:rPr>
              <a:t>Wolfart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convolution with the Laplacian operator 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Laplacian kernel: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Laplacian kernel with less directional bias: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1456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Laplacian of a Gaussian reduces noise   </a:t>
            </a:r>
          </a:p>
          <a:p>
            <a:r>
              <a:rPr lang="en-US" dirty="0"/>
              <a:t>The Laplacian operator is effective at finding edges, but susceptible to noise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6F1E-9C13-4891-AC65-47C9620A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57" y="2946288"/>
            <a:ext cx="3992018" cy="342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2B141-A4F0-451A-8BCF-003EE1A73A68}"/>
              </a:ext>
            </a:extLst>
          </p:cNvPr>
          <p:cNvSpPr txBox="1"/>
          <p:nvPr/>
        </p:nvSpPr>
        <p:spPr>
          <a:xfrm>
            <a:off x="6971026" y="6399742"/>
            <a:ext cx="515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R. Fisher, S. Perkins, A. Walker and E. 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Wolfart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/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 noise by using Laplacian of a Gaussian filter kernel or </a:t>
                </a:r>
                <a:r>
                  <a:rPr lang="en-US" sz="2800" b="1" dirty="0"/>
                  <a:t>Laplacian of Gaussian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𝒐𝑮</m:t>
                    </m:r>
                  </m:oMath>
                </a14:m>
                <a:r>
                  <a:rPr lang="en-US" sz="2800" b="1" dirty="0"/>
                  <a:t>)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Notice,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𝑜𝐺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symmetric and therefore </a:t>
                </a:r>
                <a:r>
                  <a:rPr lang="en-US" sz="2800" b="1" dirty="0"/>
                  <a:t>rotationally invariant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09F9B-3634-4DE5-A489-BCE8D747E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693417"/>
                <a:ext cx="6648450" cy="3514745"/>
              </a:xfrm>
              <a:prstGeom prst="rect">
                <a:avLst/>
              </a:prstGeom>
              <a:blipFill>
                <a:blip r:embed="rId4"/>
                <a:stretch>
                  <a:fillRect l="-165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foundational for most CV tasks</a:t>
            </a:r>
          </a:p>
          <a:p>
            <a:r>
              <a:rPr lang="en-US" dirty="0"/>
              <a:t>Classical CV relies on extraction of </a:t>
            </a:r>
            <a:r>
              <a:rPr lang="en-US" b="1" dirty="0"/>
              <a:t>hand-engineered features  </a:t>
            </a:r>
          </a:p>
          <a:p>
            <a:pPr lvl="1"/>
            <a:r>
              <a:rPr lang="en-US" dirty="0"/>
              <a:t>Long history starting in 1970s</a:t>
            </a:r>
          </a:p>
          <a:p>
            <a:pPr lvl="1"/>
            <a:r>
              <a:rPr lang="en-US" dirty="0"/>
              <a:t>Often computationally efficient for high-volume and real-time</a:t>
            </a:r>
          </a:p>
          <a:p>
            <a:pPr lvl="1"/>
            <a:r>
              <a:rPr lang="en-US" dirty="0"/>
              <a:t>Still used in CV pipelines</a:t>
            </a:r>
          </a:p>
          <a:p>
            <a:r>
              <a:rPr lang="en-US" dirty="0"/>
              <a:t>Deep neural networks </a:t>
            </a:r>
            <a:r>
              <a:rPr lang="en-US" b="1" dirty="0"/>
              <a:t>learn a feature set</a:t>
            </a:r>
          </a:p>
          <a:p>
            <a:pPr lvl="1"/>
            <a:r>
              <a:rPr lang="en-US" dirty="0"/>
              <a:t>Have superseded classical methods in many cases      </a:t>
            </a:r>
          </a:p>
          <a:p>
            <a:pPr lvl="1"/>
            <a:r>
              <a:rPr lang="en-US" dirty="0"/>
              <a:t>But often computationally intensive  </a:t>
            </a:r>
          </a:p>
          <a:p>
            <a:pPr lvl="1"/>
            <a:r>
              <a:rPr lang="en-US" dirty="0"/>
              <a:t>Much more on this later!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6936446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Difference of Gaussian filtered images </a:t>
                </a:r>
              </a:p>
              <a:p>
                <a:r>
                  <a:rPr lang="en-US" dirty="0"/>
                  <a:t>How close is the difference of Gaussian filtered image to the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𝑜𝐺</m:t>
                    </m:r>
                  </m:oMath>
                </a14:m>
                <a:r>
                  <a:rPr lang="en-US" dirty="0"/>
                  <a:t> formulation?</a:t>
                </a:r>
              </a:p>
              <a:p>
                <a:r>
                  <a:rPr lang="en-US" dirty="0"/>
                  <a:t>The approximation is generally quite close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6549226" cy="5593468"/>
              </a:xfrm>
              <a:blipFill>
                <a:blip r:embed="rId2"/>
                <a:stretch>
                  <a:fillRect l="-1860" t="-1743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40556-E43D-4271-BEC9-A8B9ADB5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34" y="275003"/>
            <a:ext cx="3398439" cy="6037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C20DE83-DA35-4609-94A4-8D42C05D3D1E}"/>
              </a:ext>
            </a:extLst>
          </p:cNvPr>
          <p:cNvSpPr/>
          <p:nvPr/>
        </p:nvSpPr>
        <p:spPr>
          <a:xfrm>
            <a:off x="3308809" y="3602814"/>
            <a:ext cx="2536513" cy="304967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Gray-scale then difference of Gaussians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FBAA2-C139-45BE-BE8D-90643686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" y="3666930"/>
            <a:ext cx="2759718" cy="2688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F2106-E883-4177-B101-B9BFC61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7" y="3746241"/>
            <a:ext cx="2684283" cy="2566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72F48C-6021-4018-B9A5-4461C69238BF}"/>
              </a:ext>
            </a:extLst>
          </p:cNvPr>
          <p:cNvSpPr txBox="1"/>
          <p:nvPr/>
        </p:nvSpPr>
        <p:spPr>
          <a:xfrm>
            <a:off x="7079913" y="6398330"/>
            <a:ext cx="339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Credit, Wikipedia commons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2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Edges and the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8276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Why Enhance Edges?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Edge detection algorithms only operate locally</a:t>
            </a:r>
          </a:p>
          <a:p>
            <a:r>
              <a:rPr lang="en-US" dirty="0"/>
              <a:t>Only pieces of edges may be detected     </a:t>
            </a:r>
          </a:p>
          <a:p>
            <a:pPr lvl="1"/>
            <a:r>
              <a:rPr lang="en-US" dirty="0"/>
              <a:t>Parts of an edge may be occulated by other objects in the image     </a:t>
            </a:r>
          </a:p>
          <a:p>
            <a:pPr lvl="1"/>
            <a:r>
              <a:rPr lang="en-US" dirty="0"/>
              <a:t>Gradients along edges may vary considerably    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Hough transform </a:t>
            </a:r>
            <a:r>
              <a:rPr lang="en-US" dirty="0"/>
              <a:t>to enhance edges in an image</a:t>
            </a:r>
          </a:p>
          <a:p>
            <a:r>
              <a:rPr lang="en-US" dirty="0"/>
              <a:t>Many versions of Hough transform have been developed</a:t>
            </a:r>
          </a:p>
          <a:p>
            <a:r>
              <a:rPr lang="en-US" dirty="0"/>
              <a:t>In order of computational complexity and practicality    </a:t>
            </a:r>
          </a:p>
          <a:p>
            <a:pPr lvl="1"/>
            <a:r>
              <a:rPr lang="en-US" dirty="0"/>
              <a:t>Straight line: our focus here    </a:t>
            </a:r>
          </a:p>
          <a:p>
            <a:pPr lvl="1"/>
            <a:r>
              <a:rPr lang="en-US" dirty="0"/>
              <a:t>Circles and ellipses </a:t>
            </a:r>
          </a:p>
          <a:p>
            <a:pPr lvl="1"/>
            <a:r>
              <a:rPr lang="en-US" dirty="0"/>
              <a:t>Arbitrary curves and shapes   </a:t>
            </a:r>
          </a:p>
          <a:p>
            <a:pPr lvl="1"/>
            <a:r>
              <a:rPr lang="en-US" dirty="0"/>
              <a:t>3D surfaces    </a:t>
            </a:r>
          </a:p>
        </p:txBody>
      </p:sp>
    </p:spTree>
    <p:extLst>
      <p:ext uri="{BB962C8B-B14F-4D97-AF65-F5344CB8AC3E}">
        <p14:creationId xmlns:p14="http://schemas.microsoft.com/office/powerpoint/2010/main" val="6357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Straight lines are common in human environments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Why not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m becomes extreme as line becomes steeper   </a:t>
                </a:r>
              </a:p>
              <a:p>
                <a:r>
                  <a:rPr lang="en-US" dirty="0"/>
                  <a:t>For a vertical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58225" y="3040380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1130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How to parameterizing a line?</a:t>
                </a:r>
              </a:p>
              <a:p>
                <a:r>
                  <a:rPr lang="en-US" dirty="0"/>
                  <a:t>Use the </a:t>
                </a:r>
                <a:r>
                  <a:rPr lang="en-US" b="1" dirty="0"/>
                  <a:t>Hesse normal form    </a:t>
                </a: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Hesse normal form </a:t>
                </a:r>
                <a:r>
                  <a:rPr lang="en-US" b="1" dirty="0"/>
                  <a:t>parametrizes in terms of a perpendicular </a:t>
                </a:r>
                <a:r>
                  <a:rPr lang="en-US" dirty="0"/>
                  <a:t>between the line and the origin</a:t>
                </a:r>
              </a:p>
              <a:p>
                <a:r>
                  <a:rPr lang="en-US" dirty="0"/>
                  <a:t>Perpendicular has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respect to the x axis and </a:t>
                </a:r>
                <a:r>
                  <a:rPr lang="en-US" b="1" dirty="0"/>
                  <a:t>length </a:t>
                </a:r>
                <a:r>
                  <a:rPr lang="en-US" b="1" i="1" dirty="0"/>
                  <a:t>r</a:t>
                </a:r>
                <a:endParaRPr lang="en-US" dirty="0"/>
              </a:p>
              <a:p>
                <a:r>
                  <a:rPr lang="en-US" dirty="0"/>
                  <a:t>Hesse normal form works for lines in any orientation!   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4257675"/>
            <a:ext cx="2035057" cy="175408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B2766-4908-908F-137E-AB3AF96C40BC}"/>
              </a:ext>
            </a:extLst>
          </p:cNvPr>
          <p:cNvSpPr/>
          <p:nvPr/>
        </p:nvSpPr>
        <p:spPr>
          <a:xfrm rot="19147240">
            <a:off x="9491870" y="4307988"/>
            <a:ext cx="188595" cy="17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/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AD3B-AB9C-5EFE-811C-FA4A510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21" y="5550095"/>
                <a:ext cx="308601" cy="461665"/>
              </a:xfrm>
              <a:prstGeom prst="rect">
                <a:avLst/>
              </a:prstGeom>
              <a:blipFill>
                <a:blip r:embed="rId3"/>
                <a:stretch>
                  <a:fillRect l="-3922"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50281-FB14-953B-2A25-FAA71559BF79}"/>
              </a:ext>
            </a:extLst>
          </p:cNvPr>
          <p:cNvSpPr txBox="1"/>
          <p:nvPr/>
        </p:nvSpPr>
        <p:spPr>
          <a:xfrm>
            <a:off x="8461740" y="4552578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842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Hough transform uses a parameter search for edges        </a:t>
                </a:r>
              </a:p>
              <a:p>
                <a:r>
                  <a:rPr lang="en-US" dirty="0"/>
                  <a:t>Search grid is constrained, typically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𝑝𝑖𝑥𝑒𝑙𝑠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an edge at each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there are an infinite number of possible lines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 r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589699" y="2178009"/>
            <a:ext cx="1334382" cy="171206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3002560"/>
            <a:ext cx="1650570" cy="300920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C37A4-9BDC-49B7-7843-874BE279936D}"/>
              </a:ext>
            </a:extLst>
          </p:cNvPr>
          <p:cNvCxnSpPr>
            <a:cxnSpLocks/>
          </p:cNvCxnSpPr>
          <p:nvPr/>
        </p:nvCxnSpPr>
        <p:spPr>
          <a:xfrm>
            <a:off x="8322590" y="2439207"/>
            <a:ext cx="1833966" cy="1173894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BB4FE-106B-1C46-D40A-2276A26AAC29}"/>
              </a:ext>
            </a:extLst>
          </p:cNvPr>
          <p:cNvCxnSpPr>
            <a:cxnSpLocks/>
          </p:cNvCxnSpPr>
          <p:nvPr/>
        </p:nvCxnSpPr>
        <p:spPr>
          <a:xfrm>
            <a:off x="8968353" y="2118561"/>
            <a:ext cx="575256" cy="187791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5D669-8F42-97CB-00AA-E1255388301B}"/>
              </a:ext>
            </a:extLst>
          </p:cNvPr>
          <p:cNvCxnSpPr>
            <a:cxnSpLocks/>
          </p:cNvCxnSpPr>
          <p:nvPr/>
        </p:nvCxnSpPr>
        <p:spPr>
          <a:xfrm>
            <a:off x="8970171" y="4035545"/>
            <a:ext cx="1334382" cy="171206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39DAE-CA41-09A6-7CAD-7080E27D648B}"/>
              </a:ext>
            </a:extLst>
          </p:cNvPr>
          <p:cNvCxnSpPr>
            <a:cxnSpLocks/>
          </p:cNvCxnSpPr>
          <p:nvPr/>
        </p:nvCxnSpPr>
        <p:spPr>
          <a:xfrm>
            <a:off x="8703062" y="4296743"/>
            <a:ext cx="1833966" cy="1173894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D68513-BA20-C50E-157A-22C76D0315CD}"/>
              </a:ext>
            </a:extLst>
          </p:cNvPr>
          <p:cNvCxnSpPr>
            <a:cxnSpLocks/>
          </p:cNvCxnSpPr>
          <p:nvPr/>
        </p:nvCxnSpPr>
        <p:spPr>
          <a:xfrm>
            <a:off x="9348825" y="3976097"/>
            <a:ext cx="575256" cy="1877916"/>
          </a:xfrm>
          <a:prstGeom prst="straightConnector1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2991B-807C-01B6-8082-E380A8D1E347}"/>
              </a:ext>
            </a:extLst>
          </p:cNvPr>
          <p:cNvCxnSpPr>
            <a:cxnSpLocks/>
          </p:cNvCxnSpPr>
          <p:nvPr/>
        </p:nvCxnSpPr>
        <p:spPr>
          <a:xfrm flipV="1">
            <a:off x="7586039" y="4886325"/>
            <a:ext cx="2053755" cy="1125435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Straight line Hough transform uses a simple voting algorithm to find lines in images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 line is intersected at many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</a:t>
                </a:r>
              </a:p>
              <a:p>
                <a:r>
                  <a:rPr lang="en-US" dirty="0"/>
                  <a:t>These intersections sweep out sinusoidal curves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   </a:t>
                </a:r>
              </a:p>
              <a:p>
                <a:r>
                  <a:rPr lang="en-US" dirty="0"/>
                  <a:t>These intersections are accumulated in an array representing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space </a:t>
                </a:r>
              </a:p>
              <a:p>
                <a:r>
                  <a:rPr lang="en-US" dirty="0"/>
                  <a:t>Peaks in the accumulator space represent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parameters of detected lines     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34AEF0A-64F7-0B0A-7959-14E68ACF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1" y="2071607"/>
                <a:ext cx="5492679" cy="4646200"/>
              </a:xfrm>
              <a:prstGeom prst="rect">
                <a:avLst/>
              </a:prstGeom>
              <a:blipFill>
                <a:blip r:embed="rId2"/>
                <a:stretch>
                  <a:fillRect l="-2217" t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9EF19F-4F78-0FF3-24AF-CA6BB0975620}"/>
              </a:ext>
            </a:extLst>
          </p:cNvPr>
          <p:cNvCxnSpPr>
            <a:cxnSpLocks/>
          </p:cNvCxnSpPr>
          <p:nvPr/>
        </p:nvCxnSpPr>
        <p:spPr>
          <a:xfrm flipV="1">
            <a:off x="7589003" y="2516957"/>
            <a:ext cx="0" cy="3494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53372-0541-8885-3E34-A8B95FA07201}"/>
              </a:ext>
            </a:extLst>
          </p:cNvPr>
          <p:cNvCxnSpPr>
            <a:cxnSpLocks/>
          </p:cNvCxnSpPr>
          <p:nvPr/>
        </p:nvCxnSpPr>
        <p:spPr>
          <a:xfrm flipV="1">
            <a:off x="7589003" y="5966460"/>
            <a:ext cx="3715898" cy="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8EBD75-28E3-0C7D-FEAD-A109A18262C6}"/>
              </a:ext>
            </a:extLst>
          </p:cNvPr>
          <p:cNvCxnSpPr>
            <a:cxnSpLocks/>
          </p:cNvCxnSpPr>
          <p:nvPr/>
        </p:nvCxnSpPr>
        <p:spPr>
          <a:xfrm>
            <a:off x="8689657" y="3100387"/>
            <a:ext cx="1868805" cy="2314575"/>
          </a:xfrm>
          <a:prstGeom prst="straightConnector1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788E07-90EB-FE8B-0DDF-776386398BEB}"/>
              </a:ext>
            </a:extLst>
          </p:cNvPr>
          <p:cNvSpPr txBox="1"/>
          <p:nvPr/>
        </p:nvSpPr>
        <p:spPr>
          <a:xfrm>
            <a:off x="11304901" y="5671637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4039C-1338-F9CE-EFA3-84AC479E323B}"/>
              </a:ext>
            </a:extLst>
          </p:cNvPr>
          <p:cNvSpPr txBox="1"/>
          <p:nvPr/>
        </p:nvSpPr>
        <p:spPr>
          <a:xfrm>
            <a:off x="7434702" y="2055292"/>
            <a:ext cx="30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EC40BA-291A-3D6C-E66F-BAB5C94ECE9C}"/>
              </a:ext>
            </a:extLst>
          </p:cNvPr>
          <p:cNvCxnSpPr>
            <a:cxnSpLocks/>
          </p:cNvCxnSpPr>
          <p:nvPr/>
        </p:nvCxnSpPr>
        <p:spPr>
          <a:xfrm flipV="1">
            <a:off x="7589003" y="5302577"/>
            <a:ext cx="2870036" cy="709183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92F04E-3787-7590-4A0A-8C9D3AC75175}"/>
              </a:ext>
            </a:extLst>
          </p:cNvPr>
          <p:cNvCxnSpPr>
            <a:cxnSpLocks/>
          </p:cNvCxnSpPr>
          <p:nvPr/>
        </p:nvCxnSpPr>
        <p:spPr>
          <a:xfrm flipV="1">
            <a:off x="7589003" y="4786394"/>
            <a:ext cx="2428068" cy="1225366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ED285E-D3A7-D743-8983-0086AEA5A26B}"/>
              </a:ext>
            </a:extLst>
          </p:cNvPr>
          <p:cNvCxnSpPr>
            <a:cxnSpLocks/>
          </p:cNvCxnSpPr>
          <p:nvPr/>
        </p:nvCxnSpPr>
        <p:spPr>
          <a:xfrm flipV="1">
            <a:off x="7589003" y="4081220"/>
            <a:ext cx="1885628" cy="193054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E67ACB-859F-D00B-341D-7124F2731CEF}"/>
              </a:ext>
            </a:extLst>
          </p:cNvPr>
          <p:cNvCxnSpPr>
            <a:cxnSpLocks/>
          </p:cNvCxnSpPr>
          <p:nvPr/>
        </p:nvCxnSpPr>
        <p:spPr>
          <a:xfrm flipV="1">
            <a:off x="7589003" y="3429000"/>
            <a:ext cx="1324040" cy="2582760"/>
          </a:xfrm>
          <a:prstGeom prst="straightConnector1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9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AEF0A-64F7-0B0A-7959-14E68ACFBAA1}"/>
              </a:ext>
            </a:extLst>
          </p:cNvPr>
          <p:cNvSpPr txBox="1">
            <a:spLocks/>
          </p:cNvSpPr>
          <p:nvPr/>
        </p:nvSpPr>
        <p:spPr>
          <a:xfrm>
            <a:off x="789301" y="2071607"/>
            <a:ext cx="5492679" cy="46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Start with a synthetic image    </a:t>
            </a:r>
          </a:p>
          <a:p>
            <a:r>
              <a:rPr lang="en-US" dirty="0"/>
              <a:t>Contains 3 lines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5EA-B590-8230-541B-755D32E1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0" y="2625365"/>
            <a:ext cx="3994932" cy="38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6447-07B6-B84E-1DD3-12DC4DDC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177-FC07-FDB0-C13C-62FF48E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Straight Line Hough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0C0D-1764-4FF7-BECB-4BAD6EB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80065"/>
            <a:ext cx="10515600" cy="947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Hough transform example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DAE5F1-AB74-D952-0422-0FDA7135A231}"/>
              </a:ext>
            </a:extLst>
          </p:cNvPr>
          <p:cNvSpPr txBox="1">
            <a:spLocks/>
          </p:cNvSpPr>
          <p:nvPr/>
        </p:nvSpPr>
        <p:spPr>
          <a:xfrm>
            <a:off x="789301" y="1627287"/>
            <a:ext cx="10967270" cy="947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Hough transform accumulator has three peaks, corresponding to 3 detected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3212-19DC-2E1B-3031-0C841AC6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93" y="2495389"/>
            <a:ext cx="8218154" cy="42402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58DA05-AA46-8C4D-F937-A1400588411C}"/>
              </a:ext>
            </a:extLst>
          </p:cNvPr>
          <p:cNvSpPr/>
          <p:nvPr/>
        </p:nvSpPr>
        <p:spPr>
          <a:xfrm>
            <a:off x="2565817" y="3954621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E238F-2071-BDB1-4C2B-412C65C94D0C}"/>
              </a:ext>
            </a:extLst>
          </p:cNvPr>
          <p:cNvSpPr/>
          <p:nvPr/>
        </p:nvSpPr>
        <p:spPr>
          <a:xfrm>
            <a:off x="2801487" y="4425462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EBB2F-DF43-6F4C-75CB-6CC25B964034}"/>
              </a:ext>
            </a:extLst>
          </p:cNvPr>
          <p:cNvSpPr/>
          <p:nvPr/>
        </p:nvSpPr>
        <p:spPr>
          <a:xfrm>
            <a:off x="3923553" y="4899408"/>
            <a:ext cx="235670" cy="2710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455996-3AEF-9F05-90D3-0028B9F05A03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159223" y="5034919"/>
            <a:ext cx="3603129" cy="135510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68DB85-7C07-A821-F7E1-29FD3EE66C43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3037157" y="4425462"/>
            <a:ext cx="4202680" cy="135511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892B13-B2CF-FD6E-23CF-0A9EDA4F4EFE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2801487" y="3708235"/>
            <a:ext cx="5744636" cy="38189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Detection </a:t>
            </a:r>
          </a:p>
        </p:txBody>
      </p:sp>
    </p:spTree>
    <p:extLst>
      <p:ext uri="{BB962C8B-B14F-4D97-AF65-F5344CB8AC3E}">
        <p14:creationId xmlns:p14="http://schemas.microsoft.com/office/powerpoint/2010/main" val="125034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CA87-A6F4-FCED-74FA-3E5BF9FB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74C-5849-12AE-9C63-E238DC01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5" y="328838"/>
            <a:ext cx="11583387" cy="68361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CV Pipeline Architecture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11093C3-E191-1415-23C6-EC7B136A3D95}"/>
              </a:ext>
            </a:extLst>
          </p:cNvPr>
          <p:cNvSpPr txBox="1"/>
          <p:nvPr/>
        </p:nvSpPr>
        <p:spPr>
          <a:xfrm>
            <a:off x="409876" y="1205070"/>
            <a:ext cx="11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 pipeline requires generating feature 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C8A95DC-3125-4F88-41F6-A967D27BFB81}"/>
              </a:ext>
            </a:extLst>
          </p:cNvPr>
          <p:cNvCxnSpPr>
            <a:cxnSpLocks/>
          </p:cNvCxnSpPr>
          <p:nvPr/>
        </p:nvCxnSpPr>
        <p:spPr>
          <a:xfrm>
            <a:off x="6817537" y="338937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39690F1-AE6A-0500-68A0-49E5D5905615}"/>
              </a:ext>
            </a:extLst>
          </p:cNvPr>
          <p:cNvCxnSpPr>
            <a:cxnSpLocks/>
          </p:cNvCxnSpPr>
          <p:nvPr/>
        </p:nvCxnSpPr>
        <p:spPr>
          <a:xfrm>
            <a:off x="6817537" y="355129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9EFB9B6-2A8E-78E7-8E85-A5850893D62D}"/>
              </a:ext>
            </a:extLst>
          </p:cNvPr>
          <p:cNvCxnSpPr>
            <a:cxnSpLocks/>
          </p:cNvCxnSpPr>
          <p:nvPr/>
        </p:nvCxnSpPr>
        <p:spPr>
          <a:xfrm>
            <a:off x="6341287" y="260355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37038A-F428-8F70-1534-2822427FB64C}"/>
              </a:ext>
            </a:extLst>
          </p:cNvPr>
          <p:cNvCxnSpPr>
            <a:cxnSpLocks/>
          </p:cNvCxnSpPr>
          <p:nvPr/>
        </p:nvCxnSpPr>
        <p:spPr>
          <a:xfrm>
            <a:off x="8508027" y="261908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4BA4856-1CC5-6CE9-EB68-6A4949BA02F1}"/>
              </a:ext>
            </a:extLst>
          </p:cNvPr>
          <p:cNvCxnSpPr>
            <a:cxnSpLocks/>
          </p:cNvCxnSpPr>
          <p:nvPr/>
        </p:nvCxnSpPr>
        <p:spPr>
          <a:xfrm>
            <a:off x="6298424" y="295122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33FC87E-3683-9656-ABA6-14D730D40D19}"/>
              </a:ext>
            </a:extLst>
          </p:cNvPr>
          <p:cNvCxnSpPr>
            <a:cxnSpLocks/>
          </p:cNvCxnSpPr>
          <p:nvPr/>
        </p:nvCxnSpPr>
        <p:spPr>
          <a:xfrm>
            <a:off x="6298423" y="311314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22B670B-B3DF-E1A0-96C0-B2B4300497AD}"/>
              </a:ext>
            </a:extLst>
          </p:cNvPr>
          <p:cNvCxnSpPr>
            <a:cxnSpLocks/>
          </p:cNvCxnSpPr>
          <p:nvPr/>
        </p:nvCxnSpPr>
        <p:spPr>
          <a:xfrm>
            <a:off x="8999127" y="339897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BC0A7A9-CAAA-0B73-856A-992035D46F92}"/>
              </a:ext>
            </a:extLst>
          </p:cNvPr>
          <p:cNvCxnSpPr>
            <a:cxnSpLocks/>
          </p:cNvCxnSpPr>
          <p:nvPr/>
        </p:nvCxnSpPr>
        <p:spPr>
          <a:xfrm>
            <a:off x="6817536" y="338937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052343-37D2-8FB4-1ED7-4EAF9FEE087B}"/>
              </a:ext>
            </a:extLst>
          </p:cNvPr>
          <p:cNvCxnSpPr>
            <a:cxnSpLocks/>
          </p:cNvCxnSpPr>
          <p:nvPr/>
        </p:nvCxnSpPr>
        <p:spPr>
          <a:xfrm>
            <a:off x="6298422" y="296551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7C0554-1429-97A6-6653-802FB9706C56}"/>
              </a:ext>
            </a:extLst>
          </p:cNvPr>
          <p:cNvCxnSpPr>
            <a:cxnSpLocks/>
          </p:cNvCxnSpPr>
          <p:nvPr/>
        </p:nvCxnSpPr>
        <p:spPr>
          <a:xfrm>
            <a:off x="6817536" y="321316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CF0A70-2B45-46FE-969F-13265EAF2039}"/>
              </a:ext>
            </a:extLst>
          </p:cNvPr>
          <p:cNvCxnSpPr>
            <a:cxnSpLocks/>
          </p:cNvCxnSpPr>
          <p:nvPr/>
        </p:nvCxnSpPr>
        <p:spPr>
          <a:xfrm>
            <a:off x="6817536" y="337508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C67461-5783-7F4A-9B0D-491B925F4FFC}"/>
              </a:ext>
            </a:extLst>
          </p:cNvPr>
          <p:cNvCxnSpPr>
            <a:cxnSpLocks/>
          </p:cNvCxnSpPr>
          <p:nvPr/>
        </p:nvCxnSpPr>
        <p:spPr>
          <a:xfrm>
            <a:off x="6298423" y="277501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DC861F7-AFDC-E3FC-4933-0D6691F3F304}"/>
              </a:ext>
            </a:extLst>
          </p:cNvPr>
          <p:cNvCxnSpPr>
            <a:cxnSpLocks/>
          </p:cNvCxnSpPr>
          <p:nvPr/>
        </p:nvCxnSpPr>
        <p:spPr>
          <a:xfrm>
            <a:off x="6298422" y="293693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47499EF-915A-E2CD-3C21-C4C9E7AD37E0}"/>
              </a:ext>
            </a:extLst>
          </p:cNvPr>
          <p:cNvCxnSpPr>
            <a:cxnSpLocks/>
          </p:cNvCxnSpPr>
          <p:nvPr/>
        </p:nvCxnSpPr>
        <p:spPr>
          <a:xfrm>
            <a:off x="9001162" y="323459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4D5FE9C-B299-0C53-3CE4-64E7AACAF11E}"/>
              </a:ext>
            </a:extLst>
          </p:cNvPr>
          <p:cNvCxnSpPr>
            <a:cxnSpLocks/>
          </p:cNvCxnSpPr>
          <p:nvPr/>
        </p:nvCxnSpPr>
        <p:spPr>
          <a:xfrm>
            <a:off x="6817535" y="321316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BE59A3C-640C-81E7-B56B-A7D902C26D2D}"/>
              </a:ext>
            </a:extLst>
          </p:cNvPr>
          <p:cNvCxnSpPr>
            <a:cxnSpLocks/>
          </p:cNvCxnSpPr>
          <p:nvPr/>
        </p:nvCxnSpPr>
        <p:spPr>
          <a:xfrm>
            <a:off x="6298421" y="278929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6C7A497-02A0-8AF4-AFF3-82B24CCC83B3}"/>
              </a:ext>
            </a:extLst>
          </p:cNvPr>
          <p:cNvCxnSpPr>
            <a:cxnSpLocks/>
          </p:cNvCxnSpPr>
          <p:nvPr/>
        </p:nvCxnSpPr>
        <p:spPr>
          <a:xfrm>
            <a:off x="6817535" y="303694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CBC5E13-1F47-F39D-3A30-45EDDC03D8F4}"/>
              </a:ext>
            </a:extLst>
          </p:cNvPr>
          <p:cNvCxnSpPr>
            <a:cxnSpLocks/>
          </p:cNvCxnSpPr>
          <p:nvPr/>
        </p:nvCxnSpPr>
        <p:spPr>
          <a:xfrm>
            <a:off x="6817535" y="319887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627CD65-DC73-3138-991F-5DB7184BF6DA}"/>
              </a:ext>
            </a:extLst>
          </p:cNvPr>
          <p:cNvCxnSpPr>
            <a:cxnSpLocks/>
          </p:cNvCxnSpPr>
          <p:nvPr/>
        </p:nvCxnSpPr>
        <p:spPr>
          <a:xfrm>
            <a:off x="6298422" y="259879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CE6A696-11F1-C765-1224-A3CA4E18E28F}"/>
              </a:ext>
            </a:extLst>
          </p:cNvPr>
          <p:cNvCxnSpPr>
            <a:cxnSpLocks/>
          </p:cNvCxnSpPr>
          <p:nvPr/>
        </p:nvCxnSpPr>
        <p:spPr>
          <a:xfrm>
            <a:off x="6298421" y="276072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754930-5B0B-175A-59C8-71F60B923C55}"/>
              </a:ext>
            </a:extLst>
          </p:cNvPr>
          <p:cNvCxnSpPr>
            <a:cxnSpLocks/>
          </p:cNvCxnSpPr>
          <p:nvPr/>
        </p:nvCxnSpPr>
        <p:spPr>
          <a:xfrm>
            <a:off x="8999127" y="3058381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938FC45-3D2C-10B6-0B15-25B234F3C605}"/>
              </a:ext>
            </a:extLst>
          </p:cNvPr>
          <p:cNvCxnSpPr>
            <a:cxnSpLocks/>
          </p:cNvCxnSpPr>
          <p:nvPr/>
        </p:nvCxnSpPr>
        <p:spPr>
          <a:xfrm>
            <a:off x="6817534" y="303694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4D9169E-4A2C-0F5F-C4AA-22E9460F9933}"/>
              </a:ext>
            </a:extLst>
          </p:cNvPr>
          <p:cNvCxnSpPr>
            <a:cxnSpLocks/>
          </p:cNvCxnSpPr>
          <p:nvPr/>
        </p:nvCxnSpPr>
        <p:spPr>
          <a:xfrm>
            <a:off x="6298420" y="261308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F9056E1-8DDB-1432-CA4D-C1807272A409}"/>
              </a:ext>
            </a:extLst>
          </p:cNvPr>
          <p:cNvCxnSpPr>
            <a:cxnSpLocks/>
          </p:cNvCxnSpPr>
          <p:nvPr/>
        </p:nvCxnSpPr>
        <p:spPr>
          <a:xfrm>
            <a:off x="6817534" y="389419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1F5BB11-4A6E-9D2B-CB0F-1913589513F0}"/>
              </a:ext>
            </a:extLst>
          </p:cNvPr>
          <p:cNvCxnSpPr>
            <a:cxnSpLocks/>
          </p:cNvCxnSpPr>
          <p:nvPr/>
        </p:nvCxnSpPr>
        <p:spPr>
          <a:xfrm>
            <a:off x="6817534" y="405612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46330C5-5B91-28D1-660A-E497A40A60E4}"/>
              </a:ext>
            </a:extLst>
          </p:cNvPr>
          <p:cNvCxnSpPr>
            <a:cxnSpLocks/>
          </p:cNvCxnSpPr>
          <p:nvPr/>
        </p:nvCxnSpPr>
        <p:spPr>
          <a:xfrm>
            <a:off x="6298421" y="345604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1768F9F-65F7-58A9-155A-4AA5572DC6CA}"/>
              </a:ext>
            </a:extLst>
          </p:cNvPr>
          <p:cNvCxnSpPr>
            <a:cxnSpLocks/>
          </p:cNvCxnSpPr>
          <p:nvPr/>
        </p:nvCxnSpPr>
        <p:spPr>
          <a:xfrm>
            <a:off x="6298420" y="361797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E1AB82B-D8AA-FF3E-2B6A-C1BA89F77CA3}"/>
              </a:ext>
            </a:extLst>
          </p:cNvPr>
          <p:cNvCxnSpPr>
            <a:cxnSpLocks/>
          </p:cNvCxnSpPr>
          <p:nvPr/>
        </p:nvCxnSpPr>
        <p:spPr>
          <a:xfrm>
            <a:off x="9005704" y="3899714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C28FEA7-A514-C8A1-6B36-D3A37D25E3DD}"/>
              </a:ext>
            </a:extLst>
          </p:cNvPr>
          <p:cNvCxnSpPr>
            <a:cxnSpLocks/>
          </p:cNvCxnSpPr>
          <p:nvPr/>
        </p:nvCxnSpPr>
        <p:spPr>
          <a:xfrm>
            <a:off x="6817533" y="389419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103535A-BA13-F146-516A-6ECDF8719756}"/>
              </a:ext>
            </a:extLst>
          </p:cNvPr>
          <p:cNvCxnSpPr>
            <a:cxnSpLocks/>
          </p:cNvCxnSpPr>
          <p:nvPr/>
        </p:nvCxnSpPr>
        <p:spPr>
          <a:xfrm>
            <a:off x="6298419" y="3470336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392D8EE-2F84-AAFB-7628-833C7C0BEFAC}"/>
              </a:ext>
            </a:extLst>
          </p:cNvPr>
          <p:cNvCxnSpPr>
            <a:cxnSpLocks/>
          </p:cNvCxnSpPr>
          <p:nvPr/>
        </p:nvCxnSpPr>
        <p:spPr>
          <a:xfrm>
            <a:off x="6817533" y="371798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84B9CC1-7DC3-2A39-087C-9328DAE8B505}"/>
              </a:ext>
            </a:extLst>
          </p:cNvPr>
          <p:cNvCxnSpPr>
            <a:cxnSpLocks/>
          </p:cNvCxnSpPr>
          <p:nvPr/>
        </p:nvCxnSpPr>
        <p:spPr>
          <a:xfrm>
            <a:off x="6817533" y="387991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CA3AFFE-2031-C3F3-0134-603B46310BE5}"/>
              </a:ext>
            </a:extLst>
          </p:cNvPr>
          <p:cNvCxnSpPr>
            <a:cxnSpLocks/>
          </p:cNvCxnSpPr>
          <p:nvPr/>
        </p:nvCxnSpPr>
        <p:spPr>
          <a:xfrm>
            <a:off x="6298420" y="327983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20AC712B-DF70-3DC8-9CE8-41101D8C7A35}"/>
              </a:ext>
            </a:extLst>
          </p:cNvPr>
          <p:cNvCxnSpPr>
            <a:cxnSpLocks/>
          </p:cNvCxnSpPr>
          <p:nvPr/>
        </p:nvCxnSpPr>
        <p:spPr>
          <a:xfrm>
            <a:off x="6298419" y="344176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7109314-3042-310F-33D5-1CD3B198160F}"/>
              </a:ext>
            </a:extLst>
          </p:cNvPr>
          <p:cNvCxnSpPr>
            <a:cxnSpLocks/>
          </p:cNvCxnSpPr>
          <p:nvPr/>
        </p:nvCxnSpPr>
        <p:spPr>
          <a:xfrm>
            <a:off x="9003064" y="372513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4A3DE13-77B7-CC62-CA95-6627DA25C9CB}"/>
              </a:ext>
            </a:extLst>
          </p:cNvPr>
          <p:cNvCxnSpPr>
            <a:cxnSpLocks/>
          </p:cNvCxnSpPr>
          <p:nvPr/>
        </p:nvCxnSpPr>
        <p:spPr>
          <a:xfrm>
            <a:off x="6817532" y="371798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42D1638-0975-0749-A818-85739F364A78}"/>
              </a:ext>
            </a:extLst>
          </p:cNvPr>
          <p:cNvCxnSpPr>
            <a:cxnSpLocks/>
          </p:cNvCxnSpPr>
          <p:nvPr/>
        </p:nvCxnSpPr>
        <p:spPr>
          <a:xfrm>
            <a:off x="6298418" y="3294123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503FF22-0C5D-4E8B-5665-2F2624058580}"/>
              </a:ext>
            </a:extLst>
          </p:cNvPr>
          <p:cNvCxnSpPr>
            <a:cxnSpLocks/>
          </p:cNvCxnSpPr>
          <p:nvPr/>
        </p:nvCxnSpPr>
        <p:spPr>
          <a:xfrm>
            <a:off x="6817532" y="354177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64C3256-5971-0342-B3A5-03EE0FCDFC03}"/>
              </a:ext>
            </a:extLst>
          </p:cNvPr>
          <p:cNvCxnSpPr>
            <a:cxnSpLocks/>
          </p:cNvCxnSpPr>
          <p:nvPr/>
        </p:nvCxnSpPr>
        <p:spPr>
          <a:xfrm>
            <a:off x="6817532" y="370369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DDECE6D-59CD-7705-C359-9679CFCA5570}"/>
              </a:ext>
            </a:extLst>
          </p:cNvPr>
          <p:cNvCxnSpPr>
            <a:cxnSpLocks/>
          </p:cNvCxnSpPr>
          <p:nvPr/>
        </p:nvCxnSpPr>
        <p:spPr>
          <a:xfrm>
            <a:off x="6298419" y="310362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3BAB469-8279-041F-029E-10A2950FE318}"/>
              </a:ext>
            </a:extLst>
          </p:cNvPr>
          <p:cNvCxnSpPr>
            <a:cxnSpLocks/>
          </p:cNvCxnSpPr>
          <p:nvPr/>
        </p:nvCxnSpPr>
        <p:spPr>
          <a:xfrm>
            <a:off x="6298418" y="326554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80BEBFE-4764-ABB5-5395-91F2A64C801F}"/>
              </a:ext>
            </a:extLst>
          </p:cNvPr>
          <p:cNvCxnSpPr>
            <a:cxnSpLocks/>
          </p:cNvCxnSpPr>
          <p:nvPr/>
        </p:nvCxnSpPr>
        <p:spPr>
          <a:xfrm>
            <a:off x="8999127" y="357349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ADA37D1-DE53-9F35-1342-40D927BDABD3}"/>
              </a:ext>
            </a:extLst>
          </p:cNvPr>
          <p:cNvCxnSpPr>
            <a:cxnSpLocks/>
          </p:cNvCxnSpPr>
          <p:nvPr/>
        </p:nvCxnSpPr>
        <p:spPr>
          <a:xfrm>
            <a:off x="6817531" y="354177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5EC968BF-77C9-0538-9757-3E8AC64EB3AF}"/>
              </a:ext>
            </a:extLst>
          </p:cNvPr>
          <p:cNvCxnSpPr>
            <a:cxnSpLocks/>
          </p:cNvCxnSpPr>
          <p:nvPr/>
        </p:nvCxnSpPr>
        <p:spPr>
          <a:xfrm>
            <a:off x="6298417" y="311791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8CD610E-87FA-A28C-7ABE-32D543A66130}"/>
              </a:ext>
            </a:extLst>
          </p:cNvPr>
          <p:cNvCxnSpPr>
            <a:cxnSpLocks/>
          </p:cNvCxnSpPr>
          <p:nvPr/>
        </p:nvCxnSpPr>
        <p:spPr>
          <a:xfrm>
            <a:off x="6817531" y="4399022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7302348-80EC-F9AA-C643-83BA3D7EB056}"/>
              </a:ext>
            </a:extLst>
          </p:cNvPr>
          <p:cNvCxnSpPr>
            <a:cxnSpLocks/>
          </p:cNvCxnSpPr>
          <p:nvPr/>
        </p:nvCxnSpPr>
        <p:spPr>
          <a:xfrm>
            <a:off x="6817531" y="4560947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0BE062F-4CB3-078B-891E-50035D468A79}"/>
              </a:ext>
            </a:extLst>
          </p:cNvPr>
          <p:cNvCxnSpPr>
            <a:cxnSpLocks/>
          </p:cNvCxnSpPr>
          <p:nvPr/>
        </p:nvCxnSpPr>
        <p:spPr>
          <a:xfrm>
            <a:off x="6298418" y="3960872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0B973E7-6DB3-E0B9-0D78-983D59F0BE28}"/>
              </a:ext>
            </a:extLst>
          </p:cNvPr>
          <p:cNvCxnSpPr>
            <a:cxnSpLocks/>
          </p:cNvCxnSpPr>
          <p:nvPr/>
        </p:nvCxnSpPr>
        <p:spPr>
          <a:xfrm>
            <a:off x="6298417" y="4122797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E633041-A197-345C-4382-30B974E2AC4C}"/>
              </a:ext>
            </a:extLst>
          </p:cNvPr>
          <p:cNvCxnSpPr>
            <a:cxnSpLocks/>
          </p:cNvCxnSpPr>
          <p:nvPr/>
        </p:nvCxnSpPr>
        <p:spPr>
          <a:xfrm>
            <a:off x="9005701" y="4404538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FC668CE-E5C5-7247-7BE4-1489E9D454A4}"/>
              </a:ext>
            </a:extLst>
          </p:cNvPr>
          <p:cNvCxnSpPr>
            <a:cxnSpLocks/>
          </p:cNvCxnSpPr>
          <p:nvPr/>
        </p:nvCxnSpPr>
        <p:spPr>
          <a:xfrm>
            <a:off x="6817530" y="439902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B165B2A-69AE-E846-6F35-E11AA12584D2}"/>
              </a:ext>
            </a:extLst>
          </p:cNvPr>
          <p:cNvCxnSpPr>
            <a:cxnSpLocks/>
          </p:cNvCxnSpPr>
          <p:nvPr/>
        </p:nvCxnSpPr>
        <p:spPr>
          <a:xfrm>
            <a:off x="6298416" y="3975160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61EC346-E963-1780-EE9B-6DA7208FAF1C}"/>
              </a:ext>
            </a:extLst>
          </p:cNvPr>
          <p:cNvCxnSpPr>
            <a:cxnSpLocks/>
          </p:cNvCxnSpPr>
          <p:nvPr/>
        </p:nvCxnSpPr>
        <p:spPr>
          <a:xfrm>
            <a:off x="6817530" y="422280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95266CE-F15E-A4C1-3695-23FB6F9340CD}"/>
              </a:ext>
            </a:extLst>
          </p:cNvPr>
          <p:cNvCxnSpPr>
            <a:cxnSpLocks/>
          </p:cNvCxnSpPr>
          <p:nvPr/>
        </p:nvCxnSpPr>
        <p:spPr>
          <a:xfrm>
            <a:off x="6817530" y="4384734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ADBF258-41FD-0516-DE28-FC3FBF38D868}"/>
              </a:ext>
            </a:extLst>
          </p:cNvPr>
          <p:cNvCxnSpPr>
            <a:cxnSpLocks/>
          </p:cNvCxnSpPr>
          <p:nvPr/>
        </p:nvCxnSpPr>
        <p:spPr>
          <a:xfrm>
            <a:off x="6298417" y="3784659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B49EEE6-C756-1C86-7E2C-E25F87B32FB6}"/>
              </a:ext>
            </a:extLst>
          </p:cNvPr>
          <p:cNvCxnSpPr>
            <a:cxnSpLocks/>
          </p:cNvCxnSpPr>
          <p:nvPr/>
        </p:nvCxnSpPr>
        <p:spPr>
          <a:xfrm>
            <a:off x="6298416" y="3946584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B682D5B-4C4B-AA44-5AAD-0900556C5C54}"/>
              </a:ext>
            </a:extLst>
          </p:cNvPr>
          <p:cNvCxnSpPr>
            <a:cxnSpLocks/>
          </p:cNvCxnSpPr>
          <p:nvPr/>
        </p:nvCxnSpPr>
        <p:spPr>
          <a:xfrm>
            <a:off x="9005700" y="4228325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1CCB107-1EC1-76AC-A517-C3C481510505}"/>
              </a:ext>
            </a:extLst>
          </p:cNvPr>
          <p:cNvCxnSpPr>
            <a:cxnSpLocks/>
          </p:cNvCxnSpPr>
          <p:nvPr/>
        </p:nvCxnSpPr>
        <p:spPr>
          <a:xfrm>
            <a:off x="6817529" y="422280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224AC72-1E8A-D313-6435-92DD32FC05C4}"/>
              </a:ext>
            </a:extLst>
          </p:cNvPr>
          <p:cNvCxnSpPr>
            <a:cxnSpLocks/>
          </p:cNvCxnSpPr>
          <p:nvPr/>
        </p:nvCxnSpPr>
        <p:spPr>
          <a:xfrm>
            <a:off x="6298415" y="3798947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44DF02C-4B91-4952-9A8D-DB7487018821}"/>
              </a:ext>
            </a:extLst>
          </p:cNvPr>
          <p:cNvCxnSpPr>
            <a:cxnSpLocks/>
          </p:cNvCxnSpPr>
          <p:nvPr/>
        </p:nvCxnSpPr>
        <p:spPr>
          <a:xfrm>
            <a:off x="6817529" y="404659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63A9DA-0021-C7B2-325F-8AA56BE46F2C}"/>
              </a:ext>
            </a:extLst>
          </p:cNvPr>
          <p:cNvCxnSpPr>
            <a:cxnSpLocks/>
          </p:cNvCxnSpPr>
          <p:nvPr/>
        </p:nvCxnSpPr>
        <p:spPr>
          <a:xfrm>
            <a:off x="6817529" y="420852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56EE2-69E5-4D67-E397-165EAA0678F8}"/>
              </a:ext>
            </a:extLst>
          </p:cNvPr>
          <p:cNvCxnSpPr>
            <a:cxnSpLocks/>
          </p:cNvCxnSpPr>
          <p:nvPr/>
        </p:nvCxnSpPr>
        <p:spPr>
          <a:xfrm>
            <a:off x="6298416" y="360844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55BA3C-BEEB-EA00-5B19-09ADF61B04BA}"/>
              </a:ext>
            </a:extLst>
          </p:cNvPr>
          <p:cNvCxnSpPr>
            <a:cxnSpLocks/>
          </p:cNvCxnSpPr>
          <p:nvPr/>
        </p:nvCxnSpPr>
        <p:spPr>
          <a:xfrm>
            <a:off x="6298415" y="377037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6C58867-52C0-AC62-3946-B5636FE7DF30}"/>
              </a:ext>
            </a:extLst>
          </p:cNvPr>
          <p:cNvCxnSpPr>
            <a:cxnSpLocks/>
          </p:cNvCxnSpPr>
          <p:nvPr/>
        </p:nvCxnSpPr>
        <p:spPr>
          <a:xfrm>
            <a:off x="9005699" y="4052112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04AA6D82-7046-8BD5-5183-10308C0775CC}"/>
              </a:ext>
            </a:extLst>
          </p:cNvPr>
          <p:cNvCxnSpPr>
            <a:cxnSpLocks/>
          </p:cNvCxnSpPr>
          <p:nvPr/>
        </p:nvCxnSpPr>
        <p:spPr>
          <a:xfrm>
            <a:off x="6817528" y="404659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0EF31ACB-A6E8-8632-F8FB-315B16B88BCF}"/>
              </a:ext>
            </a:extLst>
          </p:cNvPr>
          <p:cNvCxnSpPr>
            <a:cxnSpLocks/>
          </p:cNvCxnSpPr>
          <p:nvPr/>
        </p:nvCxnSpPr>
        <p:spPr>
          <a:xfrm>
            <a:off x="6298414" y="362273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306FF56-43F9-3D5D-BF7E-19AF0724D64A}"/>
              </a:ext>
            </a:extLst>
          </p:cNvPr>
          <p:cNvCxnSpPr>
            <a:cxnSpLocks/>
          </p:cNvCxnSpPr>
          <p:nvPr/>
        </p:nvCxnSpPr>
        <p:spPr>
          <a:xfrm>
            <a:off x="6817528" y="4903846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371445B-E042-9E35-FBA5-AA0DA4341008}"/>
              </a:ext>
            </a:extLst>
          </p:cNvPr>
          <p:cNvCxnSpPr>
            <a:cxnSpLocks/>
          </p:cNvCxnSpPr>
          <p:nvPr/>
        </p:nvCxnSpPr>
        <p:spPr>
          <a:xfrm>
            <a:off x="6817528" y="506577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F6AA832-A46F-A1DE-34A6-73B3FFE53707}"/>
              </a:ext>
            </a:extLst>
          </p:cNvPr>
          <p:cNvCxnSpPr>
            <a:cxnSpLocks/>
          </p:cNvCxnSpPr>
          <p:nvPr/>
        </p:nvCxnSpPr>
        <p:spPr>
          <a:xfrm>
            <a:off x="6298415" y="446569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138A334-F0DD-464C-A035-40ED0B3CF692}"/>
              </a:ext>
            </a:extLst>
          </p:cNvPr>
          <p:cNvCxnSpPr>
            <a:cxnSpLocks/>
          </p:cNvCxnSpPr>
          <p:nvPr/>
        </p:nvCxnSpPr>
        <p:spPr>
          <a:xfrm>
            <a:off x="6298414" y="462762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CCB8252-6C11-C817-BF0D-8A4710015230}"/>
              </a:ext>
            </a:extLst>
          </p:cNvPr>
          <p:cNvCxnSpPr>
            <a:cxnSpLocks/>
          </p:cNvCxnSpPr>
          <p:nvPr/>
        </p:nvCxnSpPr>
        <p:spPr>
          <a:xfrm>
            <a:off x="9002681" y="4821255"/>
            <a:ext cx="3017" cy="2643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BC11643-9517-4D36-AF8B-0A25F25EC24B}"/>
              </a:ext>
            </a:extLst>
          </p:cNvPr>
          <p:cNvCxnSpPr>
            <a:cxnSpLocks/>
          </p:cNvCxnSpPr>
          <p:nvPr/>
        </p:nvCxnSpPr>
        <p:spPr>
          <a:xfrm>
            <a:off x="6817527" y="490384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EC048A1-5ECC-3040-E4A7-D010150876D3}"/>
              </a:ext>
            </a:extLst>
          </p:cNvPr>
          <p:cNvCxnSpPr>
            <a:cxnSpLocks/>
          </p:cNvCxnSpPr>
          <p:nvPr/>
        </p:nvCxnSpPr>
        <p:spPr>
          <a:xfrm>
            <a:off x="6298413" y="4479984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C7BB1656-AEBE-122D-B622-FDCC0673D10B}"/>
              </a:ext>
            </a:extLst>
          </p:cNvPr>
          <p:cNvCxnSpPr>
            <a:cxnSpLocks/>
          </p:cNvCxnSpPr>
          <p:nvPr/>
        </p:nvCxnSpPr>
        <p:spPr>
          <a:xfrm>
            <a:off x="6817527" y="4727633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147E7DD-C95C-EFCE-95E1-951628A5DE4C}"/>
              </a:ext>
            </a:extLst>
          </p:cNvPr>
          <p:cNvCxnSpPr>
            <a:cxnSpLocks/>
          </p:cNvCxnSpPr>
          <p:nvPr/>
        </p:nvCxnSpPr>
        <p:spPr>
          <a:xfrm>
            <a:off x="6817527" y="4889558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D38072FA-C76D-8956-E214-EF3582E531DE}"/>
              </a:ext>
            </a:extLst>
          </p:cNvPr>
          <p:cNvCxnSpPr>
            <a:cxnSpLocks/>
          </p:cNvCxnSpPr>
          <p:nvPr/>
        </p:nvCxnSpPr>
        <p:spPr>
          <a:xfrm>
            <a:off x="6298414" y="4289483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2D81437-0801-6E32-C290-ED3CBA064156}"/>
              </a:ext>
            </a:extLst>
          </p:cNvPr>
          <p:cNvCxnSpPr>
            <a:cxnSpLocks/>
          </p:cNvCxnSpPr>
          <p:nvPr/>
        </p:nvCxnSpPr>
        <p:spPr>
          <a:xfrm>
            <a:off x="6298413" y="4451408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56A1070-C964-0B9D-27D1-CEA881C91F8C}"/>
              </a:ext>
            </a:extLst>
          </p:cNvPr>
          <p:cNvCxnSpPr>
            <a:cxnSpLocks/>
          </p:cNvCxnSpPr>
          <p:nvPr/>
        </p:nvCxnSpPr>
        <p:spPr>
          <a:xfrm>
            <a:off x="9005697" y="4733149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C40D6399-F6D8-CC39-7B23-AEB6CC68F2E1}"/>
              </a:ext>
            </a:extLst>
          </p:cNvPr>
          <p:cNvCxnSpPr>
            <a:cxnSpLocks/>
          </p:cNvCxnSpPr>
          <p:nvPr/>
        </p:nvCxnSpPr>
        <p:spPr>
          <a:xfrm>
            <a:off x="6817526" y="4727633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61A3D21-EE45-826E-0AD5-DC5AED39AD1B}"/>
              </a:ext>
            </a:extLst>
          </p:cNvPr>
          <p:cNvCxnSpPr>
            <a:cxnSpLocks/>
          </p:cNvCxnSpPr>
          <p:nvPr/>
        </p:nvCxnSpPr>
        <p:spPr>
          <a:xfrm>
            <a:off x="6298412" y="4303771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80C8CB7F-B5D9-6333-FA46-43851882A210}"/>
              </a:ext>
            </a:extLst>
          </p:cNvPr>
          <p:cNvCxnSpPr>
            <a:cxnSpLocks/>
          </p:cNvCxnSpPr>
          <p:nvPr/>
        </p:nvCxnSpPr>
        <p:spPr>
          <a:xfrm>
            <a:off x="6817526" y="4551420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92A0FE-212D-98F7-3061-377CD94733F4}"/>
              </a:ext>
            </a:extLst>
          </p:cNvPr>
          <p:cNvCxnSpPr>
            <a:cxnSpLocks/>
          </p:cNvCxnSpPr>
          <p:nvPr/>
        </p:nvCxnSpPr>
        <p:spPr>
          <a:xfrm>
            <a:off x="6817526" y="4713345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FE17A0D-E7CC-420B-9FC1-B04A604E8A21}"/>
              </a:ext>
            </a:extLst>
          </p:cNvPr>
          <p:cNvCxnSpPr>
            <a:cxnSpLocks/>
          </p:cNvCxnSpPr>
          <p:nvPr/>
        </p:nvCxnSpPr>
        <p:spPr>
          <a:xfrm>
            <a:off x="6298413" y="4113270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008AC02-0E4C-24A7-7152-F8CB66AECC9F}"/>
              </a:ext>
            </a:extLst>
          </p:cNvPr>
          <p:cNvCxnSpPr>
            <a:cxnSpLocks/>
          </p:cNvCxnSpPr>
          <p:nvPr/>
        </p:nvCxnSpPr>
        <p:spPr>
          <a:xfrm>
            <a:off x="6298412" y="4275195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D543525-05A2-8D2A-1D18-43FE06B8B486}"/>
              </a:ext>
            </a:extLst>
          </p:cNvPr>
          <p:cNvCxnSpPr>
            <a:cxnSpLocks/>
          </p:cNvCxnSpPr>
          <p:nvPr/>
        </p:nvCxnSpPr>
        <p:spPr>
          <a:xfrm>
            <a:off x="9005696" y="4556936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03D094A-A6BC-9CF9-7EA3-5427883B5CB4}"/>
              </a:ext>
            </a:extLst>
          </p:cNvPr>
          <p:cNvCxnSpPr>
            <a:cxnSpLocks/>
          </p:cNvCxnSpPr>
          <p:nvPr/>
        </p:nvCxnSpPr>
        <p:spPr>
          <a:xfrm>
            <a:off x="6817525" y="4551420"/>
            <a:ext cx="0" cy="1762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3A3683-3FC6-8C28-886B-E8ABE7C2E750}"/>
              </a:ext>
            </a:extLst>
          </p:cNvPr>
          <p:cNvCxnSpPr>
            <a:cxnSpLocks/>
          </p:cNvCxnSpPr>
          <p:nvPr/>
        </p:nvCxnSpPr>
        <p:spPr>
          <a:xfrm>
            <a:off x="6298411" y="4127558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E660C1D-C58B-10D2-FF42-34ED77BFF8DC}"/>
              </a:ext>
            </a:extLst>
          </p:cNvPr>
          <p:cNvCxnSpPr>
            <a:cxnSpLocks/>
          </p:cNvCxnSpPr>
          <p:nvPr/>
        </p:nvCxnSpPr>
        <p:spPr>
          <a:xfrm>
            <a:off x="6292798" y="2605939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9E1A7D02-5B89-B528-7BB6-E8F6BAC4297B}"/>
              </a:ext>
            </a:extLst>
          </p:cNvPr>
          <p:cNvCxnSpPr>
            <a:cxnSpLocks/>
          </p:cNvCxnSpPr>
          <p:nvPr/>
        </p:nvCxnSpPr>
        <p:spPr>
          <a:xfrm>
            <a:off x="8515417" y="2621416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977AEB8-8430-6A4E-EA49-A57B3D4677F6}"/>
              </a:ext>
            </a:extLst>
          </p:cNvPr>
          <p:cNvCxnSpPr>
            <a:cxnSpLocks/>
          </p:cNvCxnSpPr>
          <p:nvPr/>
        </p:nvCxnSpPr>
        <p:spPr>
          <a:xfrm>
            <a:off x="6292801" y="2958365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BC1FB86-B04C-C93F-0EDA-E9A5A4F0A8B8}"/>
              </a:ext>
            </a:extLst>
          </p:cNvPr>
          <p:cNvCxnSpPr>
            <a:cxnSpLocks/>
          </p:cNvCxnSpPr>
          <p:nvPr/>
        </p:nvCxnSpPr>
        <p:spPr>
          <a:xfrm>
            <a:off x="6292800" y="2782152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9E2B193-22ED-DBBA-F818-3B76B3F52740}"/>
              </a:ext>
            </a:extLst>
          </p:cNvPr>
          <p:cNvCxnSpPr>
            <a:cxnSpLocks/>
          </p:cNvCxnSpPr>
          <p:nvPr/>
        </p:nvCxnSpPr>
        <p:spPr>
          <a:xfrm>
            <a:off x="6811914" y="3029801"/>
            <a:ext cx="2198596" cy="214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7B8EAF57-1A37-7AB8-E4C7-457184034BC0}"/>
              </a:ext>
            </a:extLst>
          </p:cNvPr>
          <p:cNvCxnSpPr>
            <a:cxnSpLocks/>
          </p:cNvCxnSpPr>
          <p:nvPr/>
        </p:nvCxnSpPr>
        <p:spPr>
          <a:xfrm>
            <a:off x="6292801" y="2591651"/>
            <a:ext cx="519113" cy="4381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7B6086-8D03-B5B1-B415-5F271E3D0EB8}"/>
              </a:ext>
            </a:extLst>
          </p:cNvPr>
          <p:cNvCxnSpPr>
            <a:cxnSpLocks/>
          </p:cNvCxnSpPr>
          <p:nvPr/>
        </p:nvCxnSpPr>
        <p:spPr>
          <a:xfrm>
            <a:off x="6292799" y="2605939"/>
            <a:ext cx="1" cy="147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313EDA3-C609-EA52-C8D9-298DA4973092}"/>
              </a:ext>
            </a:extLst>
          </p:cNvPr>
          <p:cNvCxnSpPr>
            <a:cxnSpLocks/>
          </p:cNvCxnSpPr>
          <p:nvPr/>
        </p:nvCxnSpPr>
        <p:spPr>
          <a:xfrm>
            <a:off x="6718671" y="2951216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894DDE1-658B-4DB8-12FA-77217E7B8D20}"/>
              </a:ext>
            </a:extLst>
          </p:cNvPr>
          <p:cNvCxnSpPr>
            <a:cxnSpLocks/>
          </p:cNvCxnSpPr>
          <p:nvPr/>
        </p:nvCxnSpPr>
        <p:spPr>
          <a:xfrm>
            <a:off x="6621422" y="2863115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8B901FC-FB2F-FD86-A385-787E85277091}"/>
              </a:ext>
            </a:extLst>
          </p:cNvPr>
          <p:cNvCxnSpPr>
            <a:cxnSpLocks/>
          </p:cNvCxnSpPr>
          <p:nvPr/>
        </p:nvCxnSpPr>
        <p:spPr>
          <a:xfrm>
            <a:off x="6513137" y="2767864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67ACB62-6022-4117-2506-BF5EFB8F2A33}"/>
              </a:ext>
            </a:extLst>
          </p:cNvPr>
          <p:cNvCxnSpPr>
            <a:cxnSpLocks/>
          </p:cNvCxnSpPr>
          <p:nvPr/>
        </p:nvCxnSpPr>
        <p:spPr>
          <a:xfrm>
            <a:off x="6402341" y="2672613"/>
            <a:ext cx="2198596" cy="214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1922CF8-1DA4-14DE-EF20-3C84C16138C7}"/>
              </a:ext>
            </a:extLst>
          </p:cNvPr>
          <p:cNvCxnSpPr>
            <a:cxnSpLocks/>
          </p:cNvCxnSpPr>
          <p:nvPr/>
        </p:nvCxnSpPr>
        <p:spPr>
          <a:xfrm>
            <a:off x="7224051" y="2608311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13C0C74-3817-AC00-9E78-F41E8A0C9CC5}"/>
              </a:ext>
            </a:extLst>
          </p:cNvPr>
          <p:cNvCxnSpPr>
            <a:cxnSpLocks/>
          </p:cNvCxnSpPr>
          <p:nvPr/>
        </p:nvCxnSpPr>
        <p:spPr>
          <a:xfrm>
            <a:off x="6767933" y="260593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2294716-A67F-C99B-7AFB-260629C360E9}"/>
              </a:ext>
            </a:extLst>
          </p:cNvPr>
          <p:cNvCxnSpPr>
            <a:cxnSpLocks/>
          </p:cNvCxnSpPr>
          <p:nvPr/>
        </p:nvCxnSpPr>
        <p:spPr>
          <a:xfrm>
            <a:off x="7750989" y="2608320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FC2832-4F9E-0112-CA1B-1A74F8ABEFA5}"/>
              </a:ext>
            </a:extLst>
          </p:cNvPr>
          <p:cNvCxnSpPr>
            <a:cxnSpLocks/>
          </p:cNvCxnSpPr>
          <p:nvPr/>
        </p:nvCxnSpPr>
        <p:spPr>
          <a:xfrm>
            <a:off x="8254451" y="2598795"/>
            <a:ext cx="519113" cy="438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390AD87-F31C-1A77-9FF0-3FE388DEC738}"/>
              </a:ext>
            </a:extLst>
          </p:cNvPr>
          <p:cNvSpPr txBox="1"/>
          <p:nvPr/>
        </p:nvSpPr>
        <p:spPr>
          <a:xfrm>
            <a:off x="6195873" y="5090994"/>
            <a:ext cx="30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Multi-dimensional feature map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0E4B738A-DDA4-2B55-0618-D238243690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6" y="3132217"/>
            <a:ext cx="1985618" cy="1628734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0CDE0F1A-105F-F752-03BE-8A182301B61F}"/>
              </a:ext>
            </a:extLst>
          </p:cNvPr>
          <p:cNvSpPr/>
          <p:nvPr/>
        </p:nvSpPr>
        <p:spPr>
          <a:xfrm>
            <a:off x="4576065" y="2809327"/>
            <a:ext cx="1317515" cy="2185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531A043-F5E7-3E69-CA05-EDFE9F059533}"/>
              </a:ext>
            </a:extLst>
          </p:cNvPr>
          <p:cNvSpPr txBox="1"/>
          <p:nvPr/>
        </p:nvSpPr>
        <p:spPr>
          <a:xfrm rot="16200000">
            <a:off x="4436153" y="3464411"/>
            <a:ext cx="166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Feature Extraction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2006F73-DB41-500B-1571-A9A14D317B7A}"/>
              </a:ext>
            </a:extLst>
          </p:cNvPr>
          <p:cNvSpPr txBox="1"/>
          <p:nvPr/>
        </p:nvSpPr>
        <p:spPr>
          <a:xfrm>
            <a:off x="366742" y="4846696"/>
            <a:ext cx="203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Image</a:t>
            </a:r>
            <a:endParaRPr lang="en-US" sz="2400" b="1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B31CAFA-F5E6-EA62-B478-6E7BE3623FFB}"/>
              </a:ext>
            </a:extLst>
          </p:cNvPr>
          <p:cNvSpPr txBox="1"/>
          <p:nvPr/>
        </p:nvSpPr>
        <p:spPr>
          <a:xfrm>
            <a:off x="10703859" y="3552307"/>
            <a:ext cx="138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Inference</a:t>
            </a:r>
            <a:endParaRPr lang="en-US" sz="2400" b="1" dirty="0"/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41AE01CE-6754-7EF0-8339-C066C7D89630}"/>
              </a:ext>
            </a:extLst>
          </p:cNvPr>
          <p:cNvSpPr/>
          <p:nvPr/>
        </p:nvSpPr>
        <p:spPr>
          <a:xfrm>
            <a:off x="2463067" y="371441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A0951EDA-400B-BD7A-E6F5-E420C72AC231}"/>
              </a:ext>
            </a:extLst>
          </p:cNvPr>
          <p:cNvSpPr/>
          <p:nvPr/>
        </p:nvSpPr>
        <p:spPr>
          <a:xfrm>
            <a:off x="5986692" y="3621553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Arrow: Right 346">
            <a:extLst>
              <a:ext uri="{FF2B5EF4-FFF2-40B4-BE49-F238E27FC236}">
                <a16:creationId xmlns:a16="http://schemas.microsoft.com/office/drawing/2014/main" id="{D38A0624-4C89-C8C1-39A7-B738E04CAB96}"/>
              </a:ext>
            </a:extLst>
          </p:cNvPr>
          <p:cNvSpPr/>
          <p:nvPr/>
        </p:nvSpPr>
        <p:spPr>
          <a:xfrm>
            <a:off x="10508820" y="3580235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76FC15CF-42B9-0402-2F3B-B769C4F395CD}"/>
              </a:ext>
            </a:extLst>
          </p:cNvPr>
          <p:cNvSpPr/>
          <p:nvPr/>
        </p:nvSpPr>
        <p:spPr>
          <a:xfrm>
            <a:off x="9242296" y="3595904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5739A065-AA41-5D82-C5D0-06CC6686681B}"/>
              </a:ext>
            </a:extLst>
          </p:cNvPr>
          <p:cNvSpPr/>
          <p:nvPr/>
        </p:nvSpPr>
        <p:spPr>
          <a:xfrm rot="16200000">
            <a:off x="8582901" y="3420962"/>
            <a:ext cx="2642183" cy="793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Task-specific 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01E05C-4FF4-0160-CAA2-BAB7856E63EF}"/>
              </a:ext>
            </a:extLst>
          </p:cNvPr>
          <p:cNvSpPr/>
          <p:nvPr/>
        </p:nvSpPr>
        <p:spPr>
          <a:xfrm>
            <a:off x="2799305" y="2853934"/>
            <a:ext cx="1317515" cy="21853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DABFCD-8EEC-3DB6-9B30-0235BEA928A9}"/>
              </a:ext>
            </a:extLst>
          </p:cNvPr>
          <p:cNvSpPr txBox="1"/>
          <p:nvPr/>
        </p:nvSpPr>
        <p:spPr>
          <a:xfrm rot="16200000">
            <a:off x="2439631" y="3415476"/>
            <a:ext cx="210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Preprocessing image enhancement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5A6BC39-F09D-B22C-A7C9-8A842E024718}"/>
              </a:ext>
            </a:extLst>
          </p:cNvPr>
          <p:cNvSpPr/>
          <p:nvPr/>
        </p:nvSpPr>
        <p:spPr>
          <a:xfrm>
            <a:off x="4209932" y="3666160"/>
            <a:ext cx="218615" cy="474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365E-DF84-7C0E-57EB-022CF3CEF380}"/>
              </a:ext>
            </a:extLst>
          </p:cNvPr>
          <p:cNvSpPr txBox="1"/>
          <p:nvPr/>
        </p:nvSpPr>
        <p:spPr>
          <a:xfrm>
            <a:off x="3129792" y="5652930"/>
            <a:ext cx="308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focus today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60976-03A5-2A09-EE7C-2D3D88E84831}"/>
              </a:ext>
            </a:extLst>
          </p:cNvPr>
          <p:cNvCxnSpPr>
            <a:stCxn id="39" idx="0"/>
            <a:endCxn id="303" idx="2"/>
          </p:cNvCxnSpPr>
          <p:nvPr/>
        </p:nvCxnSpPr>
        <p:spPr>
          <a:xfrm flipV="1">
            <a:off x="4670056" y="4994627"/>
            <a:ext cx="564767" cy="658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3" grpId="0" animBg="1"/>
      <p:bldP spid="305" grpId="0"/>
      <p:bldP spid="306" grpId="0"/>
      <p:bldP spid="344" grpId="0"/>
      <p:bldP spid="345" grpId="0" animBg="1"/>
      <p:bldP spid="346" grpId="0" animBg="1"/>
      <p:bldP spid="347" grpId="0" animBg="1"/>
      <p:bldP spid="349" grpId="0" animBg="1"/>
      <p:bldP spid="350" grpId="0" animBg="1"/>
      <p:bldP spid="36" grpId="0" animBg="1"/>
      <p:bldP spid="37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 points are important features for many CV algorithms</a:t>
            </a:r>
          </a:p>
          <a:p>
            <a:r>
              <a:rPr lang="en-US" dirty="0"/>
              <a:t>Edges are problematic  </a:t>
            </a:r>
          </a:p>
          <a:p>
            <a:pPr lvl="1"/>
            <a:r>
              <a:rPr lang="en-US" dirty="0"/>
              <a:t>Too dense – creates alignment ambiguity between views</a:t>
            </a:r>
          </a:p>
          <a:p>
            <a:pPr lvl="1"/>
            <a:r>
              <a:rPr lang="en-US" dirty="0"/>
              <a:t>No unique characteristic – lines are similar    </a:t>
            </a:r>
          </a:p>
          <a:p>
            <a:pPr lvl="1"/>
            <a:r>
              <a:rPr lang="en-US" dirty="0"/>
              <a:t>Poor localization – features are elongated  </a:t>
            </a:r>
          </a:p>
          <a:p>
            <a:r>
              <a:rPr lang="en-US" dirty="0"/>
              <a:t>Interest points are better </a:t>
            </a:r>
          </a:p>
          <a:p>
            <a:pPr lvl="1"/>
            <a:r>
              <a:rPr lang="en-US" dirty="0"/>
              <a:t>Tend to be sparse </a:t>
            </a:r>
          </a:p>
          <a:p>
            <a:pPr lvl="1"/>
            <a:r>
              <a:rPr lang="en-US" dirty="0"/>
              <a:t>Often have unique identifiable characteristics </a:t>
            </a:r>
          </a:p>
          <a:p>
            <a:pPr lvl="1"/>
            <a:r>
              <a:rPr lang="en-US" dirty="0"/>
              <a:t>Points – high location specificity  </a:t>
            </a:r>
          </a:p>
          <a:p>
            <a:r>
              <a:rPr lang="en-US" dirty="0"/>
              <a:t>Other terms for interest points</a:t>
            </a:r>
          </a:p>
          <a:p>
            <a:pPr lvl="1"/>
            <a:r>
              <a:rPr lang="en-US" b="1" dirty="0"/>
              <a:t>Key points</a:t>
            </a:r>
          </a:p>
          <a:p>
            <a:pPr lvl="1"/>
            <a:r>
              <a:rPr lang="en-US" b="1" dirty="0"/>
              <a:t>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4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733341"/>
            <a:ext cx="6232569" cy="4984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 detection</a:t>
            </a:r>
          </a:p>
          <a:p>
            <a:r>
              <a:rPr lang="en-US" dirty="0"/>
              <a:t>Why can’t we just use gradients?</a:t>
            </a:r>
          </a:p>
          <a:p>
            <a:r>
              <a:rPr lang="en-US" dirty="0"/>
              <a:t>Consider the example of a diagonal edge</a:t>
            </a:r>
          </a:p>
          <a:p>
            <a:r>
              <a:rPr lang="en-US" dirty="0"/>
              <a:t>Diagonal edge has strong perpendicular gradient </a:t>
            </a:r>
          </a:p>
          <a:p>
            <a:r>
              <a:rPr lang="en-US" dirty="0"/>
              <a:t>Gradient in x and y is same along line segment – </a:t>
            </a:r>
            <a:r>
              <a:rPr lang="en-US" b="1" dirty="0"/>
              <a:t>poor localization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C318F-B5BE-43CD-867C-5EF3E6581911}"/>
              </a:ext>
            </a:extLst>
          </p:cNvPr>
          <p:cNvSpPr/>
          <p:nvPr/>
        </p:nvSpPr>
        <p:spPr>
          <a:xfrm>
            <a:off x="7682845" y="1644977"/>
            <a:ext cx="3530339" cy="3992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1275D73-18CB-4C0E-95B7-C80BBFAC9C68}"/>
              </a:ext>
            </a:extLst>
          </p:cNvPr>
          <p:cNvSpPr/>
          <p:nvPr/>
        </p:nvSpPr>
        <p:spPr>
          <a:xfrm>
            <a:off x="7682844" y="1644977"/>
            <a:ext cx="3530339" cy="3992252"/>
          </a:xfrm>
          <a:prstGeom prst="rtTriangle">
            <a:avLst/>
          </a:prstGeom>
          <a:solidFill>
            <a:schemeClr val="bg2">
              <a:lumMod val="9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7D4F9-A5D3-4807-8D13-3403B4BDF49D}"/>
              </a:ext>
            </a:extLst>
          </p:cNvPr>
          <p:cNvCxnSpPr>
            <a:cxnSpLocks/>
          </p:cNvCxnSpPr>
          <p:nvPr/>
        </p:nvCxnSpPr>
        <p:spPr>
          <a:xfrm flipV="1">
            <a:off x="8689245" y="2826946"/>
            <a:ext cx="1673925" cy="152012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9B5D4-ED37-4D9D-A7AC-908EAC71AC6E}"/>
              </a:ext>
            </a:extLst>
          </p:cNvPr>
          <p:cNvCxnSpPr>
            <a:cxnSpLocks/>
          </p:cNvCxnSpPr>
          <p:nvPr/>
        </p:nvCxnSpPr>
        <p:spPr>
          <a:xfrm flipV="1">
            <a:off x="9444725" y="3630706"/>
            <a:ext cx="918446" cy="1039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B8D92-9FF7-4BD8-A298-C0696B3EB922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9448014" y="2796988"/>
            <a:ext cx="0" cy="84411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9A857-6BE1-4ECC-BC98-62AED16FF131}"/>
              </a:ext>
            </a:extLst>
          </p:cNvPr>
          <p:cNvSpPr/>
          <p:nvPr/>
        </p:nvSpPr>
        <p:spPr>
          <a:xfrm flipH="1">
            <a:off x="9456104" y="2826946"/>
            <a:ext cx="907065" cy="8260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/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B54216-2844-4D60-9991-70FE0E0E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55" y="2138973"/>
                <a:ext cx="1012197" cy="858953"/>
              </a:xfrm>
              <a:prstGeom prst="rect">
                <a:avLst/>
              </a:prstGeom>
              <a:blipFill>
                <a:blip r:embed="rId2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/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712A0-D165-476B-BA13-99A175FBF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46" y="3641103"/>
                <a:ext cx="1012197" cy="795859"/>
              </a:xfrm>
              <a:prstGeom prst="rect">
                <a:avLst/>
              </a:prstGeom>
              <a:blipFill>
                <a:blip r:embed="rId3"/>
                <a:stretch>
                  <a:fillRect r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20" grpId="0" animBg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Interest </a:t>
            </a:r>
            <a:r>
              <a:rPr lang="en-US" sz="4000" dirty="0">
                <a:latin typeface="+mn-lt"/>
              </a:rPr>
              <a:t>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Corners detection </a:t>
            </a:r>
            <a:r>
              <a:rPr lang="en-US" dirty="0"/>
              <a:t>is more complex than edge detection    </a:t>
            </a:r>
          </a:p>
          <a:p>
            <a:r>
              <a:rPr lang="en-US" dirty="0"/>
              <a:t>Edges, and curves, have a well defined perpendicular  </a:t>
            </a:r>
          </a:p>
          <a:p>
            <a:pPr lvl="1"/>
            <a:r>
              <a:rPr lang="en-US" dirty="0"/>
              <a:t>Locally only one degree of freedom, </a:t>
            </a:r>
            <a:r>
              <a:rPr lang="en-US" b="1" dirty="0"/>
              <a:t>orientation</a:t>
            </a:r>
          </a:p>
          <a:p>
            <a:r>
              <a:rPr lang="en-US" dirty="0"/>
              <a:t>Corners have two degrees of freedom   </a:t>
            </a:r>
          </a:p>
          <a:p>
            <a:pPr lvl="1"/>
            <a:r>
              <a:rPr lang="en-US" b="1" dirty="0"/>
              <a:t>Orientation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Angle</a:t>
            </a:r>
            <a:r>
              <a:rPr lang="en-US" dirty="0"/>
              <a:t> between the edges forming the corner </a:t>
            </a:r>
          </a:p>
          <a:p>
            <a:r>
              <a:rPr lang="en-US" dirty="0"/>
              <a:t>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99CC1-D183-4844-BFAB-252061085139}"/>
              </a:ext>
            </a:extLst>
          </p:cNvPr>
          <p:cNvCxnSpPr>
            <a:cxnSpLocks/>
          </p:cNvCxnSpPr>
          <p:nvPr/>
        </p:nvCxnSpPr>
        <p:spPr>
          <a:xfrm flipV="1">
            <a:off x="978978" y="4919179"/>
            <a:ext cx="2038942" cy="1252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AD1BA6-CD59-45CF-9707-34B249BD67B6}"/>
              </a:ext>
            </a:extLst>
          </p:cNvPr>
          <p:cNvCxnSpPr>
            <a:cxnSpLocks/>
          </p:cNvCxnSpPr>
          <p:nvPr/>
        </p:nvCxnSpPr>
        <p:spPr>
          <a:xfrm flipV="1">
            <a:off x="978978" y="6171623"/>
            <a:ext cx="2287435" cy="1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4983278" y="47529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4975677" y="4713640"/>
            <a:ext cx="1899437" cy="392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87107-F77A-45F5-8DDD-D792B9EA17D3}"/>
              </a:ext>
            </a:extLst>
          </p:cNvPr>
          <p:cNvCxnSpPr>
            <a:cxnSpLocks/>
          </p:cNvCxnSpPr>
          <p:nvPr/>
        </p:nvCxnSpPr>
        <p:spPr>
          <a:xfrm flipH="1">
            <a:off x="8202704" y="5593978"/>
            <a:ext cx="1520064" cy="6307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3635B5-2242-47A0-A1D4-9E6F8054B50C}"/>
              </a:ext>
            </a:extLst>
          </p:cNvPr>
          <p:cNvCxnSpPr>
            <a:cxnSpLocks/>
          </p:cNvCxnSpPr>
          <p:nvPr/>
        </p:nvCxnSpPr>
        <p:spPr>
          <a:xfrm flipV="1">
            <a:off x="9722767" y="4342178"/>
            <a:ext cx="753713" cy="1251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/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45F35F-8C92-4B05-BFB6-BFB81C95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0" y="5373825"/>
                <a:ext cx="1305587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/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9F0ED7-71CA-497D-B51D-8B3D5AF4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57" y="4825782"/>
                <a:ext cx="1305587" cy="719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/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79BDDC6-FC07-4352-8359-7A7DEC80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00" y="4840129"/>
                <a:ext cx="1305587" cy="719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6258442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Corners are a special case of the more general concept of  </a:t>
            </a:r>
            <a:r>
              <a:rPr lang="en-US" b="1" dirty="0"/>
              <a:t>interest points</a:t>
            </a:r>
            <a:r>
              <a:rPr lang="en-US" dirty="0"/>
              <a:t> </a:t>
            </a:r>
          </a:p>
          <a:p>
            <a:r>
              <a:rPr lang="en-US" dirty="0"/>
              <a:t>Interest points occur </a:t>
            </a:r>
            <a:r>
              <a:rPr lang="en-US"/>
              <a:t>whereever</a:t>
            </a:r>
            <a:r>
              <a:rPr lang="en-US" dirty="0"/>
              <a:t> lines intersect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Crossing intersection</a:t>
            </a:r>
          </a:p>
          <a:p>
            <a:pPr lvl="1"/>
            <a:r>
              <a:rPr lang="en-US" dirty="0"/>
              <a:t>Oblique crossing intersection</a:t>
            </a:r>
          </a:p>
          <a:p>
            <a:pPr lvl="1"/>
            <a:r>
              <a:rPr lang="en-US" dirty="0"/>
              <a:t>T intersection</a:t>
            </a:r>
          </a:p>
          <a:p>
            <a:pPr lvl="1"/>
            <a:r>
              <a:rPr lang="en-US" dirty="0"/>
              <a:t>Complex intersection</a:t>
            </a:r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26E885-E941-4314-81AA-37022F7FC72B}"/>
              </a:ext>
            </a:extLst>
          </p:cNvPr>
          <p:cNvCxnSpPr>
            <a:cxnSpLocks/>
          </p:cNvCxnSpPr>
          <p:nvPr/>
        </p:nvCxnSpPr>
        <p:spPr>
          <a:xfrm>
            <a:off x="9742859" y="403523"/>
            <a:ext cx="0" cy="1441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CC6684-DC36-4AA7-B765-16555C6D5EA1}"/>
              </a:ext>
            </a:extLst>
          </p:cNvPr>
          <p:cNvCxnSpPr>
            <a:cxnSpLocks/>
          </p:cNvCxnSpPr>
          <p:nvPr/>
        </p:nvCxnSpPr>
        <p:spPr>
          <a:xfrm flipV="1">
            <a:off x="8019337" y="97291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514891-10E9-48E5-A891-82BB7A329D11}"/>
              </a:ext>
            </a:extLst>
          </p:cNvPr>
          <p:cNvCxnSpPr>
            <a:cxnSpLocks/>
          </p:cNvCxnSpPr>
          <p:nvPr/>
        </p:nvCxnSpPr>
        <p:spPr>
          <a:xfrm flipH="1">
            <a:off x="8987525" y="2244392"/>
            <a:ext cx="1369156" cy="1325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4873E-DF96-4DE0-8183-4694EC05C007}"/>
              </a:ext>
            </a:extLst>
          </p:cNvPr>
          <p:cNvCxnSpPr>
            <a:cxnSpLocks/>
          </p:cNvCxnSpPr>
          <p:nvPr/>
        </p:nvCxnSpPr>
        <p:spPr>
          <a:xfrm flipV="1">
            <a:off x="8019337" y="2738916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D23DC-A087-4FDC-95AA-0D3EB4E68225}"/>
              </a:ext>
            </a:extLst>
          </p:cNvPr>
          <p:cNvCxnSpPr>
            <a:cxnSpLocks/>
          </p:cNvCxnSpPr>
          <p:nvPr/>
        </p:nvCxnSpPr>
        <p:spPr>
          <a:xfrm>
            <a:off x="9791349" y="4161903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1332F-E9E6-4BAF-B9C8-2668159A3522}"/>
              </a:ext>
            </a:extLst>
          </p:cNvPr>
          <p:cNvCxnSpPr>
            <a:cxnSpLocks/>
          </p:cNvCxnSpPr>
          <p:nvPr/>
        </p:nvCxnSpPr>
        <p:spPr>
          <a:xfrm flipV="1">
            <a:off x="8067827" y="4161903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A5833A-3576-45F7-8C48-EF3457E82360}"/>
              </a:ext>
            </a:extLst>
          </p:cNvPr>
          <p:cNvCxnSpPr>
            <a:cxnSpLocks/>
          </p:cNvCxnSpPr>
          <p:nvPr/>
        </p:nvCxnSpPr>
        <p:spPr>
          <a:xfrm>
            <a:off x="9889147" y="5827378"/>
            <a:ext cx="0" cy="872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00708-BC11-4322-81E1-D994E5FA1152}"/>
              </a:ext>
            </a:extLst>
          </p:cNvPr>
          <p:cNvCxnSpPr>
            <a:cxnSpLocks/>
          </p:cNvCxnSpPr>
          <p:nvPr/>
        </p:nvCxnSpPr>
        <p:spPr>
          <a:xfrm flipV="1">
            <a:off x="8165625" y="5827378"/>
            <a:ext cx="3237074" cy="365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BA61ED-801B-42C3-B0CA-5D56D8223566}"/>
              </a:ext>
            </a:extLst>
          </p:cNvPr>
          <p:cNvCxnSpPr>
            <a:cxnSpLocks/>
          </p:cNvCxnSpPr>
          <p:nvPr/>
        </p:nvCxnSpPr>
        <p:spPr>
          <a:xfrm flipV="1">
            <a:off x="9889147" y="5296258"/>
            <a:ext cx="1020085" cy="531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8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5494143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124339"/>
            <a:ext cx="5234427" cy="559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Interest points have more complex gradients than edges   </a:t>
            </a:r>
          </a:p>
          <a:p>
            <a:r>
              <a:rPr lang="en-US" dirty="0"/>
              <a:t>Use convolutional kernel to estimate gradients</a:t>
            </a:r>
          </a:p>
          <a:p>
            <a:r>
              <a:rPr lang="en-US" dirty="0"/>
              <a:t>Areas of similar intensity </a:t>
            </a:r>
          </a:p>
          <a:p>
            <a:pPr lvl="1"/>
            <a:r>
              <a:rPr lang="en-US" dirty="0"/>
              <a:t>No localization, leads to problems!</a:t>
            </a:r>
          </a:p>
          <a:p>
            <a:r>
              <a:rPr lang="en-US" dirty="0"/>
              <a:t>Edges have simple perpendicular gradients</a:t>
            </a:r>
          </a:p>
          <a:p>
            <a:pPr lvl="1"/>
            <a:r>
              <a:rPr lang="en-US" dirty="0"/>
              <a:t>Poor localization</a:t>
            </a:r>
          </a:p>
          <a:p>
            <a:r>
              <a:rPr lang="en-US" dirty="0"/>
              <a:t>Other interest points have rapidly changing gradients in several directions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7CB2E-A816-4429-AB83-D5595540019A}"/>
              </a:ext>
            </a:extLst>
          </p:cNvPr>
          <p:cNvSpPr/>
          <p:nvPr/>
        </p:nvSpPr>
        <p:spPr>
          <a:xfrm>
            <a:off x="7068943" y="485675"/>
            <a:ext cx="2177742" cy="1849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637C6-2DEC-4123-9E69-575D4B8924C4}"/>
              </a:ext>
            </a:extLst>
          </p:cNvPr>
          <p:cNvSpPr/>
          <p:nvPr/>
        </p:nvSpPr>
        <p:spPr>
          <a:xfrm>
            <a:off x="7068944" y="2600068"/>
            <a:ext cx="2177742" cy="19083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8A8A6-23F1-4031-9480-CBD25F6DC13D}"/>
              </a:ext>
            </a:extLst>
          </p:cNvPr>
          <p:cNvSpPr/>
          <p:nvPr/>
        </p:nvSpPr>
        <p:spPr>
          <a:xfrm>
            <a:off x="7068943" y="4752924"/>
            <a:ext cx="2177743" cy="1849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0E81B95-9FCF-4294-A6BB-F4A16E4D961B}"/>
              </a:ext>
            </a:extLst>
          </p:cNvPr>
          <p:cNvSpPr/>
          <p:nvPr/>
        </p:nvSpPr>
        <p:spPr>
          <a:xfrm rot="18263155" flipH="1">
            <a:off x="7809469" y="5456757"/>
            <a:ext cx="288943" cy="310432"/>
          </a:xfrm>
          <a:prstGeom prst="arc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7A745-0E5C-4ECE-9067-F8DB44B0745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72348" y="5731198"/>
            <a:ext cx="960780" cy="864862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907952-9B80-435D-8DA7-5034F2B8028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25848" y="4752924"/>
            <a:ext cx="766521" cy="771388"/>
          </a:xfrm>
          <a:prstGeom prst="lin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AD18E-D309-4A2A-B93E-2F7E28F5B957}"/>
              </a:ext>
            </a:extLst>
          </p:cNvPr>
          <p:cNvCxnSpPr>
            <a:cxnSpLocks/>
          </p:cNvCxnSpPr>
          <p:nvPr/>
        </p:nvCxnSpPr>
        <p:spPr>
          <a:xfrm>
            <a:off x="8592369" y="4755576"/>
            <a:ext cx="651410" cy="82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1D9D22-48DD-4D3F-995E-EB20A5D288D8}"/>
              </a:ext>
            </a:extLst>
          </p:cNvPr>
          <p:cNvCxnSpPr>
            <a:cxnSpLocks/>
          </p:cNvCxnSpPr>
          <p:nvPr/>
        </p:nvCxnSpPr>
        <p:spPr>
          <a:xfrm>
            <a:off x="9243779" y="4763824"/>
            <a:ext cx="2906" cy="183648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B4316-4E30-4C4E-A4D0-E479F3F3B453}"/>
              </a:ext>
            </a:extLst>
          </p:cNvPr>
          <p:cNvCxnSpPr>
            <a:cxnSpLocks/>
          </p:cNvCxnSpPr>
          <p:nvPr/>
        </p:nvCxnSpPr>
        <p:spPr>
          <a:xfrm>
            <a:off x="8833128" y="6596060"/>
            <a:ext cx="410651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AB0E25-DEAC-48E5-8ADE-50399ABED899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8157815" y="2600068"/>
            <a:ext cx="0" cy="19083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5F757A-306E-4712-8482-598A61E15FCA}"/>
              </a:ext>
            </a:extLst>
          </p:cNvPr>
          <p:cNvSpPr/>
          <p:nvPr/>
        </p:nvSpPr>
        <p:spPr>
          <a:xfrm>
            <a:off x="7942661" y="1113645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7CB0D0-4215-4161-B6C4-0A7550E2814B}"/>
              </a:ext>
            </a:extLst>
          </p:cNvPr>
          <p:cNvCxnSpPr>
            <a:stCxn id="56" idx="3"/>
          </p:cNvCxnSpPr>
          <p:nvPr/>
        </p:nvCxnSpPr>
        <p:spPr>
          <a:xfrm>
            <a:off x="8372967" y="1333688"/>
            <a:ext cx="159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CE98C4-8FB8-42DA-89BF-DF9ED20C18E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157814" y="1553731"/>
            <a:ext cx="0" cy="172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BF1054-83AC-4A81-BE96-F0A355875C85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744255" y="1333688"/>
            <a:ext cx="1984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BAD0F3-270D-4312-9F17-E101E66FE521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157814" y="938849"/>
            <a:ext cx="0" cy="174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90F41-3CF2-4F4F-9A9D-1935B907865E}"/>
              </a:ext>
            </a:extLst>
          </p:cNvPr>
          <p:cNvSpPr/>
          <p:nvPr/>
        </p:nvSpPr>
        <p:spPr>
          <a:xfrm>
            <a:off x="7942661" y="329795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592FA2-E443-4ADA-AE77-7DCB1C326C5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8372967" y="3518002"/>
            <a:ext cx="46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D1320F-A6CE-480A-97FF-51CA52519E08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7447226" y="3518002"/>
            <a:ext cx="4954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96BC3B-99AC-482B-8A75-E476F9ADA59B}"/>
              </a:ext>
            </a:extLst>
          </p:cNvPr>
          <p:cNvSpPr/>
          <p:nvPr/>
        </p:nvSpPr>
        <p:spPr>
          <a:xfrm>
            <a:off x="7620035" y="5388909"/>
            <a:ext cx="430306" cy="44008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5D3AD5-111F-4571-9BD9-446198FFD908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8050341" y="5608952"/>
            <a:ext cx="4824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CFCFA7-484F-4CA5-B36B-072F8DED24C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7835188" y="5828995"/>
            <a:ext cx="0" cy="42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8FB112E-6AF0-4CB8-801C-1CB9C9A77D6A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7173395" y="5608952"/>
            <a:ext cx="446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3D3FD5-6208-4AE1-B528-7B65D6B73E8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7825848" y="4958297"/>
            <a:ext cx="9340" cy="430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3C1177-DE2E-447B-8A6A-0363274C00E6}"/>
              </a:ext>
            </a:extLst>
          </p:cNvPr>
          <p:cNvSpPr txBox="1"/>
          <p:nvPr/>
        </p:nvSpPr>
        <p:spPr>
          <a:xfrm>
            <a:off x="9344485" y="733523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 intensity:</a:t>
            </a:r>
            <a:r>
              <a:rPr lang="en-US" sz="2400" dirty="0"/>
              <a:t> Small gradient in all directions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7F6E4-E1E6-47ED-AF74-1B8D37E8939E}"/>
              </a:ext>
            </a:extLst>
          </p:cNvPr>
          <p:cNvSpPr txBox="1"/>
          <p:nvPr/>
        </p:nvSpPr>
        <p:spPr>
          <a:xfrm>
            <a:off x="9417829" y="291783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Edge:</a:t>
            </a:r>
            <a:r>
              <a:rPr lang="en-US" sz="2400" dirty="0"/>
              <a:t> Large perpendicular gradients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4797BF-D051-46AD-BB3F-CF855184F0EA}"/>
              </a:ext>
            </a:extLst>
          </p:cNvPr>
          <p:cNvSpPr txBox="1"/>
          <p:nvPr/>
        </p:nvSpPr>
        <p:spPr>
          <a:xfrm>
            <a:off x="9395774" y="5008787"/>
            <a:ext cx="244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 point:</a:t>
            </a:r>
            <a:r>
              <a:rPr lang="en-US" sz="2400" dirty="0"/>
              <a:t> Large gradient in all directions</a:t>
            </a:r>
          </a:p>
        </p:txBody>
      </p:sp>
    </p:spTree>
    <p:extLst>
      <p:ext uri="{BB962C8B-B14F-4D97-AF65-F5344CB8AC3E}">
        <p14:creationId xmlns:p14="http://schemas.microsoft.com/office/powerpoint/2010/main" val="2119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56" grpId="0" animBg="1"/>
      <p:bldP spid="69" grpId="0" animBg="1"/>
      <p:bldP spid="74" grpId="0" animBg="1"/>
      <p:bldP spid="89" grpId="0"/>
      <p:bldP spid="90" grpId="0"/>
      <p:bldP spid="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Recall that we locate edges with gradient-based algorithms</a:t>
                </a:r>
              </a:p>
              <a:p>
                <a:r>
                  <a:rPr lang="en-US" dirty="0"/>
                  <a:t>Interest points can be identified by localized intensity changes  </a:t>
                </a:r>
              </a:p>
              <a:p>
                <a:r>
                  <a:rPr lang="en-US" dirty="0"/>
                  <a:t>Consider the second order Taylor series expansion of local intensity for a point in 2-dimensional space about an origin,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the streamlined notation,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𝛾𝛿</m:t>
                        </m:r>
                      </m:sub>
                    </m:sSub>
                  </m:oMath>
                </a14:m>
                <a:r>
                  <a:rPr lang="en-US" dirty="0"/>
                  <a:t> , the symmetric matrix of second derivatives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To understand these algorithms, we need to dig into some details of gradients</a:t>
                </a:r>
              </a:p>
              <a:p>
                <a:r>
                  <a:rPr lang="en-US" dirty="0"/>
                  <a:t>Given a window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we can write the </a:t>
                </a:r>
                <a:r>
                  <a:rPr lang="en-US" b="1" dirty="0"/>
                  <a:t>energy functional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a shift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Weighted sum of squared differences in intensity is the</a:t>
                </a:r>
                <a:r>
                  <a:rPr lang="en-US" b="0" dirty="0"/>
                  <a:t> energy function 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Expand the energy function in quadratic form using matrix notation: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9">
            <a:extLst>
              <a:ext uri="{FF2B5EF4-FFF2-40B4-BE49-F238E27FC236}">
                <a16:creationId xmlns:a16="http://schemas.microsoft.com/office/drawing/2014/main" id="{E9D60A1F-5DC2-473D-AA06-E44B3720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6" y="3134388"/>
            <a:ext cx="5175488" cy="27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/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Zero gradient at origin 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C04333-5FE2-429A-A130-1B8CB5A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89" y="5791543"/>
                <a:ext cx="5175488" cy="523220"/>
              </a:xfrm>
              <a:prstGeom prst="rect">
                <a:avLst/>
              </a:prstGeom>
              <a:blipFill>
                <a:blip r:embed="rId4"/>
                <a:stretch>
                  <a:fillRect l="-247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663B25-0EA3-4267-9734-CF403CFE413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14060" y="5412580"/>
            <a:ext cx="2450829" cy="64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/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Quadratic form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382D5-B80D-4638-A2D5-1236B87F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0" y="3539015"/>
                <a:ext cx="5175488" cy="523220"/>
              </a:xfrm>
              <a:prstGeom prst="rect">
                <a:avLst/>
              </a:prstGeom>
              <a:blipFill>
                <a:blip r:embed="rId5"/>
                <a:stretch>
                  <a:fillRect l="-235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FF7E44-AE0D-4F41-B7C6-BD7CF4C5DE5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87154" y="3800625"/>
            <a:ext cx="1516666" cy="502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6A7E32A-8FB8-42D3-8255-F1C6F787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018" y="6216127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7169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Simplify the quadratic form: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energy is 0 at the origin: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The gradient is 0 at the origin: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quadratic energy function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to interpret the local properties of the </a:t>
                </a:r>
                <a:r>
                  <a:rPr lang="en-US" b="1" dirty="0"/>
                  <a:t>Hessian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matrix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are the </a:t>
                </a:r>
                <a:r>
                  <a:rPr lang="en-US" b="1" dirty="0"/>
                  <a:t>eigenvalues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5862085"/>
              </a:xfrm>
              <a:blipFill>
                <a:blip r:embed="rId2"/>
                <a:stretch>
                  <a:fillRect l="-1125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CEA43-07CA-3350-8208-FAA36F13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2EAA-3397-CFE1-72B3-F5A0FE4D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96F4-3A63-F21C-38FF-55207EB7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Computer vision algorithms require features </a:t>
            </a:r>
          </a:p>
          <a:p>
            <a:r>
              <a:rPr lang="en-US" dirty="0"/>
              <a:t>Feature extraction is a foundation many CV algorithms</a:t>
            </a:r>
          </a:p>
          <a:p>
            <a:r>
              <a:rPr lang="en-US" dirty="0"/>
              <a:t>Our goal is to create a </a:t>
            </a:r>
            <a:r>
              <a:rPr lang="en-US" b="1" dirty="0"/>
              <a:t>feature map </a:t>
            </a:r>
            <a:r>
              <a:rPr lang="en-US" dirty="0"/>
              <a:t>for the task we wish to perform</a:t>
            </a:r>
          </a:p>
          <a:p>
            <a:r>
              <a:rPr lang="en-US" dirty="0"/>
              <a:t>Given the prevalence of neural nets in generating feature maps why study classical methods?   </a:t>
            </a:r>
          </a:p>
          <a:p>
            <a:r>
              <a:rPr lang="en-US" dirty="0"/>
              <a:t>We can analytically understand classical methods, giving insight into what works and why </a:t>
            </a:r>
          </a:p>
          <a:p>
            <a:pPr lvl="1"/>
            <a:r>
              <a:rPr lang="en-US" dirty="0"/>
              <a:t>If classical methods fail, the NN algorithm will likely fail for the same reasons</a:t>
            </a:r>
          </a:p>
          <a:p>
            <a:r>
              <a:rPr lang="en-US" dirty="0"/>
              <a:t>In many cases, preprocessing with classical methods can improve DL algorithm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By applying a rotation,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we can diagonalize the Hessian matrix with eigenvalues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10828958" cy="3143033"/>
              </a:xfrm>
              <a:blipFill>
                <a:blip r:embed="rId2"/>
                <a:stretch>
                  <a:fillRect l="-1125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1">
            <a:extLst>
              <a:ext uri="{FF2B5EF4-FFF2-40B4-BE49-F238E27FC236}">
                <a16:creationId xmlns:a16="http://schemas.microsoft.com/office/drawing/2014/main" id="{1AC8A553-E16B-4063-ADED-720788A38393}"/>
              </a:ext>
            </a:extLst>
          </p:cNvPr>
          <p:cNvGrpSpPr>
            <a:grpSpLocks/>
          </p:cNvGrpSpPr>
          <p:nvPr/>
        </p:nvGrpSpPr>
        <p:grpSpPr bwMode="auto">
          <a:xfrm>
            <a:off x="6462737" y="3735371"/>
            <a:ext cx="5413375" cy="2878137"/>
            <a:chOff x="2254" y="2352"/>
            <a:chExt cx="3410" cy="1813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3AED73B4-A376-4D20-9D91-898A095B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D3673538-644D-40B4-948A-A383120B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CACE6821-1ABD-4252-8076-40C75207F5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C53A2EEB-E05D-4F8D-AE2C-151E4A182B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3ADADAA6-1F98-4194-98EF-2B0A7D20F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6F5677B-AC4C-439C-998F-4354319A2A8F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A9525F09-B752-4043-802D-13F788A05CAF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D6D2D228-1860-47D6-89F2-8A3EB6CC8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CEF17053-BC6B-4A5F-BF12-EDCEF3DC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48939E-EA7F-4C37-B58A-20C1F00EB03D}"/>
              </a:ext>
            </a:extLst>
          </p:cNvPr>
          <p:cNvSpPr txBox="1"/>
          <p:nvPr/>
        </p:nvSpPr>
        <p:spPr>
          <a:xfrm>
            <a:off x="879221" y="3943440"/>
            <a:ext cx="541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characterize the curvature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Eigenvalues parameterize curvature in the maximum and minimum directions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CC727-1E56-4B97-8594-313DCDB5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8717" y="645672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21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Eigenvalues of the Hessian,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characterize the curvature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are indicators of:</a:t>
                </a:r>
              </a:p>
              <a:p>
                <a:pPr marL="742950" lvl="1" indent="-285750"/>
                <a:r>
                  <a:rPr lang="en-US" b="1" dirty="0"/>
                  <a:t>Flat region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small</a:t>
                </a:r>
                <a:endParaRPr lang="en-US" sz="2800" dirty="0"/>
              </a:p>
              <a:p>
                <a:pPr marL="742950" lvl="1" indent="-285750"/>
                <a:r>
                  <a:rPr lang="en-US" b="1" dirty="0"/>
                  <a:t>Edge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r>
                  <a:rPr lang="en-US" b="1" dirty="0"/>
                  <a:t>Corner or other interest point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large</a:t>
                </a:r>
              </a:p>
              <a:p>
                <a:pPr marL="742950" lvl="1" indent="-28575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855722"/>
                <a:ext cx="5726002" cy="5862085"/>
              </a:xfrm>
              <a:blipFill>
                <a:blip r:embed="rId2"/>
                <a:stretch>
                  <a:fillRect l="-2128" t="-1663" r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DFF048D4-E9D9-4B6B-883E-B6DBA764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703" y="4960318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8440E-163E-42B2-AFC2-067378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3" y="191231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D3FA-D7DE-4D0E-8E51-33A3D80C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903" y="625571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80EFA-E20B-4B19-BAC7-B59449060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703" y="198851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46064-3EDB-4C85-8D4E-49E42AF707FA}"/>
              </a:ext>
            </a:extLst>
          </p:cNvPr>
          <p:cNvSpPr>
            <a:spLocks/>
          </p:cNvSpPr>
          <p:nvPr/>
        </p:nvSpPr>
        <p:spPr bwMode="auto">
          <a:xfrm>
            <a:off x="8039303" y="1912318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749AD3E2-D10F-4C35-B58F-2712E687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104" y="450311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D7B86-87E7-44A3-9AB9-817D3BE5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103" y="2521919"/>
            <a:ext cx="2667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F3CE-A081-41A5-B30C-19FCE54AD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903" y="4960319"/>
            <a:ext cx="2362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BD41D-0111-4DA7-9FF1-E73E426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303" y="52651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B0571-BF89-47CC-8CA4-0B5D637D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03" y="2064719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CBAFD-393F-4E84-BA21-BA2ED471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903" y="5341319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45500BC7-8E30-43EF-8C9D-4900A422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703" y="2293319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0B106E-47C0-4C95-9857-D9C027F92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153" y="198851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017F2858-082D-4EEA-BD76-E76719A2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703" y="5112718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8430FEC0-4DF0-461D-B6FC-0E8FCABF239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10194335" y="5716762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8585DD4-06D0-4988-A918-163F911D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6503" y="6431930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05815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 point detection approach</a:t>
                </a:r>
              </a:p>
              <a:p>
                <a:r>
                  <a:rPr lang="en-US" dirty="0"/>
                  <a:t>How do we create an interest point detector from the Hessian?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Can we just use a threshold on the </a:t>
                </a:r>
                <a:r>
                  <a:rPr lang="en-US" dirty="0"/>
                  <a:t>eigenvalues,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In many cases, no! Too much noise   </a:t>
                </a:r>
              </a:p>
              <a:p>
                <a:r>
                  <a:rPr lang="en-US" dirty="0"/>
                  <a:t>Consequently, a great many interest point detectors have been developed  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hlinkClick r:id="rId2"/>
                  </a:rPr>
                  <a:t>Harris detector (1985) </a:t>
                </a:r>
                <a:r>
                  <a:rPr lang="en-US" dirty="0"/>
                  <a:t>is one of the oldest; is robust and still used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70961"/>
                <a:ext cx="10828958" cy="5746846"/>
              </a:xfrm>
              <a:blipFill>
                <a:blip r:embed="rId3"/>
                <a:stretch>
                  <a:fillRect l="-1125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Harris Algorithm</a:t>
            </a:r>
          </a:p>
        </p:txBody>
      </p:sp>
    </p:spTree>
    <p:extLst>
      <p:ext uri="{BB962C8B-B14F-4D97-AF65-F5344CB8AC3E}">
        <p14:creationId xmlns:p14="http://schemas.microsoft.com/office/powerpoint/2010/main" val="43599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r>
                  <a:rPr lang="en-US" dirty="0"/>
                  <a:t>For efficiency, the Harris interest point detector avoids directly computing the eigenvalues </a:t>
                </a:r>
              </a:p>
              <a:p>
                <a:r>
                  <a:rPr lang="en-US" dirty="0"/>
                  <a:t>Two properties of real symmetric matrices: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hlinkClick r:id="rId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hlinkClick r:id="rId2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hlinkClick r:id="rId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2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𝑡𝑟𝑎𝑐𝑒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hlinkClick r:id="rId3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hlinkClick r:id="rId3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hlinkClick r:id="rId3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hlinkClick r:id="rId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is then applied to the following quantity to find interest points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Typical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b="1" dirty="0"/>
                  <a:t>non-maximal suppression</a:t>
                </a:r>
              </a:p>
              <a:p>
                <a:pPr lvl="1"/>
                <a:r>
                  <a:rPr lang="en-US" dirty="0"/>
                  <a:t>Non-maximal suppression used in many CV algorithms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952107"/>
                <a:ext cx="10828958" cy="5765700"/>
              </a:xfrm>
              <a:blipFill>
                <a:blip r:embed="rId4"/>
                <a:stretch>
                  <a:fillRect l="-1125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Harris interest point detection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Adjust, filter and convert image to gray-scale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Using a </a:t>
                </a:r>
                <a:r>
                  <a:rPr lang="en-US" b="1" dirty="0"/>
                  <a:t>Gaussian weighted window,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Hessian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for each (overlapping) patch of the image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the threshold function of each patch – </a:t>
                </a:r>
                <a:r>
                  <a:rPr lang="en-US" b="1" dirty="0"/>
                  <a:t>non-maximal suppression</a:t>
                </a:r>
                <a:r>
                  <a:rPr lang="en-US" dirty="0"/>
                  <a:t>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13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Adjust, filter and convert image to gray-scale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ows_step0">
            <a:extLst>
              <a:ext uri="{FF2B5EF4-FFF2-40B4-BE49-F238E27FC236}">
                <a16:creationId xmlns:a16="http://schemas.microsoft.com/office/drawing/2014/main" id="{33688915-5D02-4A83-A6E6-8184C12F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40" y="2020857"/>
            <a:ext cx="7140804" cy="46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A72C-1137-CFCE-6839-6227D275F8C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0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Using a Gaussian weighted window,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compute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(overlapping) patch of the image – It’s convolution!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ows_step1_corner_response">
            <a:extLst>
              <a:ext uri="{FF2B5EF4-FFF2-40B4-BE49-F238E27FC236}">
                <a16:creationId xmlns:a16="http://schemas.microsoft.com/office/drawing/2014/main" id="{7CA37326-EBEC-41E9-AFDF-CABCEF40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58" y="2422301"/>
            <a:ext cx="6584623" cy="425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E7D6E-FE26-21B6-9F63-D9C3DF67E33C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5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of Harris interest point detection algorithm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Apply the threshold function of each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ws_step2_thresh">
            <a:extLst>
              <a:ext uri="{FF2B5EF4-FFF2-40B4-BE49-F238E27FC236}">
                <a16:creationId xmlns:a16="http://schemas.microsoft.com/office/drawing/2014/main" id="{CD2A4AC1-4499-41E1-9DA9-0B493AC0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52" y="1999695"/>
            <a:ext cx="7301059" cy="471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A5AB2-9275-56D8-FCA7-3F22015D5649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Steps of Harris interest point detection algorithm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Perform non-maximal suppression, by selecting the points with largest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in local regions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ws_step3_thresh&amp;max">
            <a:extLst>
              <a:ext uri="{FF2B5EF4-FFF2-40B4-BE49-F238E27FC236}">
                <a16:creationId xmlns:a16="http://schemas.microsoft.com/office/drawing/2014/main" id="{990A4CB5-D06F-4D87-AEED-D745CAE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9" y="2504099"/>
            <a:ext cx="6542202" cy="42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2D1D2-0666-EB4A-C1DB-334D99EC9E1A}"/>
              </a:ext>
            </a:extLst>
          </p:cNvPr>
          <p:cNvSpPr txBox="1"/>
          <p:nvPr/>
        </p:nvSpPr>
        <p:spPr>
          <a:xfrm>
            <a:off x="9794240" y="6029960"/>
            <a:ext cx="217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slide by S.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and types of feature extraction algorithms</a:t>
            </a:r>
          </a:p>
          <a:p>
            <a:r>
              <a:rPr lang="en-US" dirty="0"/>
              <a:t>Commonly used features</a:t>
            </a:r>
          </a:p>
          <a:p>
            <a:pPr lvl="1"/>
            <a:r>
              <a:rPr lang="en-US" dirty="0"/>
              <a:t>Edges  </a:t>
            </a:r>
          </a:p>
          <a:p>
            <a:pPr lvl="1"/>
            <a:r>
              <a:rPr lang="en-US" dirty="0"/>
              <a:t>Corners and other interest points</a:t>
            </a:r>
          </a:p>
          <a:p>
            <a:pPr lvl="1"/>
            <a:r>
              <a:rPr lang="en-US" dirty="0"/>
              <a:t>Textures </a:t>
            </a:r>
          </a:p>
          <a:p>
            <a:r>
              <a:rPr lang="en-US" dirty="0"/>
              <a:t>A few widely applied applications</a:t>
            </a:r>
          </a:p>
          <a:p>
            <a:pPr lvl="1"/>
            <a:r>
              <a:rPr lang="en-US" dirty="0"/>
              <a:t>Locating and identifying objects in images </a:t>
            </a:r>
          </a:p>
          <a:p>
            <a:pPr lvl="1"/>
            <a:r>
              <a:rPr lang="en-US" dirty="0"/>
              <a:t>Stitching images together</a:t>
            </a:r>
          </a:p>
          <a:p>
            <a:pPr lvl="1"/>
            <a:r>
              <a:rPr lang="en-US" dirty="0"/>
              <a:t>Models of motion from a series of images – optical flow     </a:t>
            </a:r>
          </a:p>
          <a:p>
            <a:pPr lvl="1"/>
            <a:r>
              <a:rPr lang="en-US" dirty="0"/>
              <a:t>Stereo vison and constructing 3-dimensional scenes</a:t>
            </a:r>
          </a:p>
          <a:p>
            <a:pPr lvl="1"/>
            <a:r>
              <a:rPr lang="en-US" dirty="0"/>
              <a:t>Efficient image and video search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Harris Interest Point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the Harris algorithm shift and rotationally invariant </a:t>
            </a:r>
            <a:endParaRPr lang="en-US" b="1" dirty="0"/>
          </a:p>
          <a:p>
            <a:r>
              <a:rPr lang="en-US" b="1" dirty="0"/>
              <a:t>Shift invariant: </a:t>
            </a:r>
            <a:r>
              <a:rPr lang="en-US" dirty="0"/>
              <a:t>The convolutional Laplacian gradient kernel is applied across the image  </a:t>
            </a:r>
          </a:p>
          <a:p>
            <a:pPr lvl="1"/>
            <a:r>
              <a:rPr lang="en-US" dirty="0"/>
              <a:t>Response of convolution only depend on local gradient, not location</a:t>
            </a:r>
          </a:p>
          <a:p>
            <a:r>
              <a:rPr lang="en-US" b="1" dirty="0"/>
              <a:t>Rotationally invariant: </a:t>
            </a:r>
            <a:r>
              <a:rPr lang="en-US" dirty="0"/>
              <a:t>The eigenvalues are rotationally invariant</a:t>
            </a:r>
          </a:p>
          <a:p>
            <a:pPr lvl="1"/>
            <a:r>
              <a:rPr lang="en-US" dirty="0"/>
              <a:t>Eigenvectors project the gradient values to the principal axes</a:t>
            </a:r>
          </a:p>
          <a:p>
            <a:pPr lvl="1"/>
            <a:r>
              <a:rPr lang="en-US" dirty="0"/>
              <a:t>Eigenvalues remain unchanged  </a:t>
            </a:r>
          </a:p>
          <a:p>
            <a:r>
              <a:rPr lang="en-US" b="1" dirty="0"/>
              <a:t>Not scale invariant: </a:t>
            </a:r>
            <a:r>
              <a:rPr lang="en-US" dirty="0"/>
              <a:t>The response of the Laplacian operator changes with local gradient and scale of the operator,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image pyramid to deal with different scales</a:t>
            </a:r>
          </a:p>
          <a:p>
            <a:r>
              <a:rPr lang="en-US" dirty="0"/>
              <a:t>Regardless of algorithm, we need feature maps to be have these invariance properties! </a:t>
            </a:r>
          </a:p>
        </p:txBody>
      </p:sp>
    </p:spTree>
    <p:extLst>
      <p:ext uri="{BB962C8B-B14F-4D97-AF65-F5344CB8AC3E}">
        <p14:creationId xmlns:p14="http://schemas.microsoft.com/office/powerpoint/2010/main" val="42550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1685430"/>
            <a:ext cx="10239375" cy="1460779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Gradients and Features – the HOG Algorithm</a:t>
            </a:r>
          </a:p>
        </p:txBody>
      </p:sp>
    </p:spTree>
    <p:extLst>
      <p:ext uri="{BB962C8B-B14F-4D97-AF65-F5344CB8AC3E}">
        <p14:creationId xmlns:p14="http://schemas.microsoft.com/office/powerpoint/2010/main" val="34155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Gradients are powerful features </a:t>
            </a:r>
          </a:p>
          <a:p>
            <a:r>
              <a:rPr lang="en-US" dirty="0"/>
              <a:t>Patterns of direction of maximum gradient can help identify objects in the image</a:t>
            </a:r>
          </a:p>
          <a:p>
            <a:r>
              <a:rPr lang="en-US" dirty="0"/>
              <a:t>But gradients are extremely noisy</a:t>
            </a:r>
          </a:p>
          <a:p>
            <a:r>
              <a:rPr lang="en-US" b="1" dirty="0"/>
              <a:t>Idea</a:t>
            </a:r>
            <a:r>
              <a:rPr lang="en-US" dirty="0"/>
              <a:t>; average histogram of gradients over patches on the image   </a:t>
            </a:r>
          </a:p>
          <a:p>
            <a:r>
              <a:rPr lang="en-US" dirty="0"/>
              <a:t>Basis of the Histogram of Oriented Gradients (HOG) algorithm, </a:t>
            </a:r>
            <a:r>
              <a:rPr lang="en-US" dirty="0" err="1">
                <a:hlinkClick r:id="rId2"/>
              </a:rPr>
              <a:t>Dalal</a:t>
            </a:r>
            <a:r>
              <a:rPr lang="en-US" dirty="0">
                <a:hlinkClick r:id="rId2"/>
              </a:rPr>
              <a:t> and </a:t>
            </a:r>
            <a:r>
              <a:rPr lang="en-US" dirty="0" err="1">
                <a:hlinkClick r:id="rId2"/>
              </a:rPr>
              <a:t>Triggs</a:t>
            </a:r>
            <a:r>
              <a:rPr lang="en-US" dirty="0">
                <a:hlinkClick r:id="rId2"/>
              </a:rPr>
              <a:t> (2005)</a:t>
            </a:r>
            <a:endParaRPr lang="en-US" dirty="0"/>
          </a:p>
          <a:p>
            <a:r>
              <a:rPr lang="en-US" dirty="0"/>
              <a:t>HOGs generate powerful features </a:t>
            </a:r>
          </a:p>
          <a:p>
            <a:pPr lvl="1"/>
            <a:r>
              <a:rPr lang="en-US" dirty="0"/>
              <a:t>Particularly good for objects with long linear features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Typically apply HOG to each color channel or convert to gray-scale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Many variations and details for HOG algorithms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Prepare the image, required for consistent gradient estimation </a:t>
                </a:r>
              </a:p>
              <a:p>
                <a:pPr lvl="1"/>
                <a:r>
                  <a:rPr lang="en-US" dirty="0"/>
                  <a:t>Resize </a:t>
                </a:r>
              </a:p>
              <a:p>
                <a:pPr lvl="1"/>
                <a:r>
                  <a:rPr lang="en-US" dirty="0"/>
                  <a:t>Convert to grayscale</a:t>
                </a:r>
              </a:p>
              <a:p>
                <a:pPr lvl="1"/>
                <a:r>
                  <a:rPr lang="en-US" dirty="0"/>
                  <a:t>Local equalization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gradients around each pixel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image into cells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), weight gradients and compute histograms with 8 orientations</a:t>
                </a:r>
              </a:p>
              <a:p>
                <a:pPr lvl="1"/>
                <a:r>
                  <a:rPr lang="en-US" dirty="0"/>
                  <a:t>Log-polar coordinate weighting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Block normalize histograms (often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blocks)  </a:t>
                </a:r>
              </a:p>
              <a:p>
                <a:pPr lvl="1"/>
                <a:r>
                  <a:rPr lang="en-US" dirty="0"/>
                  <a:t>Usually, L1 or L2 norm</a:t>
                </a:r>
              </a:p>
              <a:p>
                <a:pPr marL="0" indent="0">
                  <a:buNone/>
                </a:pPr>
                <a:r>
                  <a:rPr lang="en-US" dirty="0"/>
                  <a:t>Result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×8=32</m:t>
                    </m:r>
                  </m:oMath>
                </a14:m>
                <a:r>
                  <a:rPr lang="en-US" dirty="0"/>
                  <a:t> features per-block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828958" cy="5705610"/>
              </a:xfrm>
              <a:blipFill>
                <a:blip r:embed="rId2"/>
                <a:stretch>
                  <a:fillRect l="-1182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3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steps of HOG algorithms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1668E-F6CF-41AB-B0FA-3299591B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136161"/>
            <a:ext cx="2038527" cy="207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7334A-B176-4249-99E4-366A2D98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71" y="2163854"/>
            <a:ext cx="2156869" cy="2138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35364-F66D-4107-A3D9-A90B5281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78" y="2466939"/>
            <a:ext cx="3923613" cy="1415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77C21-CF47-4485-9426-2EFA4E18122E}"/>
              </a:ext>
            </a:extLst>
          </p:cNvPr>
          <p:cNvSpPr txBox="1"/>
          <p:nvPr/>
        </p:nvSpPr>
        <p:spPr>
          <a:xfrm>
            <a:off x="736861" y="4628562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 of image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7C42E-A52F-4E04-887D-08EB8929A07B}"/>
              </a:ext>
            </a:extLst>
          </p:cNvPr>
          <p:cNvSpPr txBox="1"/>
          <p:nvPr/>
        </p:nvSpPr>
        <p:spPr>
          <a:xfrm>
            <a:off x="4228330" y="4653114"/>
            <a:ext cx="27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Histogram in log-polar coordinates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30A98-54F3-4651-BDB1-B0B60CCA7715}"/>
              </a:ext>
            </a:extLst>
          </p:cNvPr>
          <p:cNvSpPr txBox="1"/>
          <p:nvPr/>
        </p:nvSpPr>
        <p:spPr>
          <a:xfrm>
            <a:off x="7898578" y="4625421"/>
            <a:ext cx="3107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feature vector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D18D0-7BBD-4B74-82BE-B46A36A92DFC}"/>
              </a:ext>
            </a:extLst>
          </p:cNvPr>
          <p:cNvSpPr/>
          <p:nvPr/>
        </p:nvSpPr>
        <p:spPr>
          <a:xfrm>
            <a:off x="3122301" y="3181295"/>
            <a:ext cx="1069941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A069569-BCBB-491A-9F89-4D8B58CCF8FF}"/>
              </a:ext>
            </a:extLst>
          </p:cNvPr>
          <p:cNvSpPr/>
          <p:nvPr/>
        </p:nvSpPr>
        <p:spPr>
          <a:xfrm>
            <a:off x="6654163" y="3129621"/>
            <a:ext cx="1030663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Gradients and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62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HOG – features to identify a bicycle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0172B-C6CE-4EF5-B98B-76781A9884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135525"/>
            <a:ext cx="46955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Stanford CS-131 slides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Neibles</a:t>
            </a: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 and Wu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1D65F-D003-41A7-A231-CDDD7C3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81" y="2280537"/>
            <a:ext cx="9478652" cy="35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Interest Point Descriptors</a:t>
            </a:r>
          </a:p>
        </p:txBody>
      </p:sp>
    </p:spTree>
    <p:extLst>
      <p:ext uri="{BB962C8B-B14F-4D97-AF65-F5344CB8AC3E}">
        <p14:creationId xmlns:p14="http://schemas.microsoft.com/office/powerpoint/2010/main" val="426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53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Matching interest points can be difficult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data\InterestPointEval\Graffiti\img1.png">
            <a:extLst>
              <a:ext uri="{FF2B5EF4-FFF2-40B4-BE49-F238E27FC236}">
                <a16:creationId xmlns:a16="http://schemas.microsoft.com/office/drawing/2014/main" id="{B1050B9E-8FA5-4D22-B19B-80C5369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1" y="1758884"/>
            <a:ext cx="3840776" cy="30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ata\InterestPointEval\Graffiti\img1.png">
            <a:extLst>
              <a:ext uri="{FF2B5EF4-FFF2-40B4-BE49-F238E27FC236}">
                <a16:creationId xmlns:a16="http://schemas.microsoft.com/office/drawing/2014/main" id="{226682B4-CCF8-4F6D-AAD8-6D8553D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429877" y="24218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ata\InterestPointEval\Graffiti\img2.png">
            <a:extLst>
              <a:ext uri="{FF2B5EF4-FFF2-40B4-BE49-F238E27FC236}">
                <a16:creationId xmlns:a16="http://schemas.microsoft.com/office/drawing/2014/main" id="{7FC10A52-E249-4026-9342-030C635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5" y="1760210"/>
            <a:ext cx="3839065" cy="30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91F50-F216-4CB7-A6EC-B45FFBDEB7D4}"/>
              </a:ext>
            </a:extLst>
          </p:cNvPr>
          <p:cNvSpPr/>
          <p:nvPr/>
        </p:nvSpPr>
        <p:spPr bwMode="auto">
          <a:xfrm>
            <a:off x="2429877" y="24218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09FBF-7249-4B16-833A-6AB5BE7718B2}"/>
              </a:ext>
            </a:extLst>
          </p:cNvPr>
          <p:cNvSpPr/>
          <p:nvPr/>
        </p:nvSpPr>
        <p:spPr bwMode="auto">
          <a:xfrm rot="20454335">
            <a:off x="6448716" y="2752558"/>
            <a:ext cx="429088" cy="410639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3590-D03F-4748-8EFF-9CBF574E67E4}"/>
              </a:ext>
            </a:extLst>
          </p:cNvPr>
          <p:cNvSpPr/>
          <p:nvPr/>
        </p:nvSpPr>
        <p:spPr bwMode="auto">
          <a:xfrm>
            <a:off x="13425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AAC7-EAB3-4FFD-84D6-64ECE3B79E03}"/>
              </a:ext>
            </a:extLst>
          </p:cNvPr>
          <p:cNvSpPr/>
          <p:nvPr/>
        </p:nvSpPr>
        <p:spPr bwMode="auto">
          <a:xfrm>
            <a:off x="4009534" y="19874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3046-4E63-4891-A131-F00986CBDD01}"/>
              </a:ext>
            </a:extLst>
          </p:cNvPr>
          <p:cNvSpPr/>
          <p:nvPr/>
        </p:nvSpPr>
        <p:spPr bwMode="auto">
          <a:xfrm>
            <a:off x="3171334" y="2520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DBCEA-A85B-43C2-AF11-C08EFABB20F9}"/>
              </a:ext>
            </a:extLst>
          </p:cNvPr>
          <p:cNvSpPr/>
          <p:nvPr/>
        </p:nvSpPr>
        <p:spPr bwMode="auto">
          <a:xfrm>
            <a:off x="2637934" y="34352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01F79-4527-4C81-B1E7-7DE703E0DD3C}"/>
              </a:ext>
            </a:extLst>
          </p:cNvPr>
          <p:cNvSpPr/>
          <p:nvPr/>
        </p:nvSpPr>
        <p:spPr bwMode="auto">
          <a:xfrm>
            <a:off x="3933334" y="3206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775EA-D5CA-4D06-B227-738C0E2C2751}"/>
              </a:ext>
            </a:extLst>
          </p:cNvPr>
          <p:cNvSpPr/>
          <p:nvPr/>
        </p:nvSpPr>
        <p:spPr bwMode="auto">
          <a:xfrm>
            <a:off x="1418734" y="18350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 descr="C:\data\InterestPointEval\Graffiti\img1.png">
            <a:extLst>
              <a:ext uri="{FF2B5EF4-FFF2-40B4-BE49-F238E27FC236}">
                <a16:creationId xmlns:a16="http://schemas.microsoft.com/office/drawing/2014/main" id="{9DC8000E-C2D9-416B-9534-743C486FD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7" t="22289" r="52736" b="62339"/>
          <a:stretch/>
        </p:blipFill>
        <p:spPr bwMode="auto">
          <a:xfrm>
            <a:off x="2582277" y="2574252"/>
            <a:ext cx="472307" cy="4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DB3B51-BFDB-457D-BB1B-1DCCE05B8E02}"/>
              </a:ext>
            </a:extLst>
          </p:cNvPr>
          <p:cNvSpPr/>
          <p:nvPr/>
        </p:nvSpPr>
        <p:spPr bwMode="auto">
          <a:xfrm>
            <a:off x="2582277" y="2574253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86938-03DD-4451-8DBF-17DB564890CD}"/>
              </a:ext>
            </a:extLst>
          </p:cNvPr>
          <p:cNvSpPr/>
          <p:nvPr/>
        </p:nvSpPr>
        <p:spPr bwMode="auto">
          <a:xfrm>
            <a:off x="14949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0057F-210C-4FB0-9C8C-D326D8356C33}"/>
              </a:ext>
            </a:extLst>
          </p:cNvPr>
          <p:cNvSpPr/>
          <p:nvPr/>
        </p:nvSpPr>
        <p:spPr bwMode="auto">
          <a:xfrm>
            <a:off x="41619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B4AE3-3D41-4BC2-B63F-BA0DB1FB0F57}"/>
              </a:ext>
            </a:extLst>
          </p:cNvPr>
          <p:cNvSpPr/>
          <p:nvPr/>
        </p:nvSpPr>
        <p:spPr bwMode="auto">
          <a:xfrm>
            <a:off x="33237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7FCCF-5EDB-4164-998E-E6DD9CF7E5D8}"/>
              </a:ext>
            </a:extLst>
          </p:cNvPr>
          <p:cNvSpPr/>
          <p:nvPr/>
        </p:nvSpPr>
        <p:spPr bwMode="auto">
          <a:xfrm>
            <a:off x="27903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54359-9B40-402F-975F-148F7B294907}"/>
              </a:ext>
            </a:extLst>
          </p:cNvPr>
          <p:cNvSpPr/>
          <p:nvPr/>
        </p:nvSpPr>
        <p:spPr bwMode="auto">
          <a:xfrm>
            <a:off x="40857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873262-4A35-4232-B6BC-775DBC0CEBE5}"/>
              </a:ext>
            </a:extLst>
          </p:cNvPr>
          <p:cNvSpPr/>
          <p:nvPr/>
        </p:nvSpPr>
        <p:spPr bwMode="auto">
          <a:xfrm>
            <a:off x="15711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CE897-C4A7-4526-BE54-C722CB5DB373}"/>
              </a:ext>
            </a:extLst>
          </p:cNvPr>
          <p:cNvSpPr/>
          <p:nvPr/>
        </p:nvSpPr>
        <p:spPr bwMode="auto">
          <a:xfrm>
            <a:off x="5533534" y="3740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B83C-90E4-4561-A001-322D26BAA7B6}"/>
              </a:ext>
            </a:extLst>
          </p:cNvPr>
          <p:cNvSpPr/>
          <p:nvPr/>
        </p:nvSpPr>
        <p:spPr bwMode="auto">
          <a:xfrm>
            <a:off x="8200534" y="21398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9DA9A-89FD-4224-9445-DBC5F993198F}"/>
              </a:ext>
            </a:extLst>
          </p:cNvPr>
          <p:cNvSpPr/>
          <p:nvPr/>
        </p:nvSpPr>
        <p:spPr bwMode="auto">
          <a:xfrm>
            <a:off x="7362334" y="2673285"/>
            <a:ext cx="314871" cy="226713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74D78F-2A7B-4E42-ACE2-7FF037D3D29B}"/>
              </a:ext>
            </a:extLst>
          </p:cNvPr>
          <p:cNvSpPr/>
          <p:nvPr/>
        </p:nvSpPr>
        <p:spPr bwMode="auto">
          <a:xfrm>
            <a:off x="6828934" y="35876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9B7014-F7DE-48B6-998E-F58323DFBA26}"/>
              </a:ext>
            </a:extLst>
          </p:cNvPr>
          <p:cNvSpPr/>
          <p:nvPr/>
        </p:nvSpPr>
        <p:spPr bwMode="auto">
          <a:xfrm>
            <a:off x="8124334" y="3359085"/>
            <a:ext cx="472307" cy="453427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EE26F-9C08-4D37-B349-9270FBC290D1}"/>
              </a:ext>
            </a:extLst>
          </p:cNvPr>
          <p:cNvSpPr/>
          <p:nvPr/>
        </p:nvSpPr>
        <p:spPr bwMode="auto">
          <a:xfrm>
            <a:off x="5609734" y="1987485"/>
            <a:ext cx="787179" cy="755711"/>
          </a:xfrm>
          <a:prstGeom prst="rect">
            <a:avLst/>
          </a:prstGeom>
          <a:solidFill>
            <a:srgbClr val="FFFF00">
              <a:alpha val="23922"/>
            </a:srgbClr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9CF85-B66C-A92D-94E9-690FEB15BE45}"/>
              </a:ext>
            </a:extLst>
          </p:cNvPr>
          <p:cNvSpPr txBox="1"/>
          <p:nvPr/>
        </p:nvSpPr>
        <p:spPr>
          <a:xfrm>
            <a:off x="8991600" y="5958840"/>
            <a:ext cx="3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Oxford Dataset, </a:t>
            </a:r>
            <a:r>
              <a:rPr lang="en-US" dirty="0" err="1"/>
              <a:t>Mikolajczyk</a:t>
            </a:r>
            <a:r>
              <a:rPr lang="en-US" dirty="0"/>
              <a:t>, et. al., 2005 </a:t>
            </a:r>
          </a:p>
        </p:txBody>
      </p:sp>
    </p:spTree>
    <p:extLst>
      <p:ext uri="{BB962C8B-B14F-4D97-AF65-F5344CB8AC3E}">
        <p14:creationId xmlns:p14="http://schemas.microsoft.com/office/powerpoint/2010/main" val="359443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Can we just use the set of interest points?    </a:t>
            </a:r>
          </a:p>
          <a:p>
            <a:r>
              <a:rPr lang="en-US" dirty="0"/>
              <a:t>Not directly, can’t tell the features apart </a:t>
            </a:r>
          </a:p>
          <a:p>
            <a:r>
              <a:rPr lang="en-US" dirty="0"/>
              <a:t>Need to use properties of the regions -</a:t>
            </a:r>
            <a:r>
              <a:rPr lang="en-US" b="1" dirty="0"/>
              <a:t> descriptors</a:t>
            </a:r>
          </a:p>
          <a:p>
            <a:r>
              <a:rPr lang="en-US" dirty="0"/>
              <a:t>Some ideas</a:t>
            </a:r>
          </a:p>
          <a:p>
            <a:pPr lvl="1"/>
            <a:r>
              <a:rPr lang="en-US" dirty="0"/>
              <a:t>Intensity</a:t>
            </a:r>
          </a:p>
          <a:p>
            <a:pPr lvl="1"/>
            <a:r>
              <a:rPr lang="en-US" dirty="0"/>
              <a:t>Color ratios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b="1" dirty="0"/>
              <a:t>Local gradient statistics </a:t>
            </a:r>
            <a:r>
              <a:rPr lang="en-US" dirty="0"/>
              <a:t>✔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828958" cy="125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Harris detector is not scale independent – not suitable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2E8F8-16E0-4064-AE83-94B42D1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30" y="3453152"/>
            <a:ext cx="590601" cy="52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BAF75-7568-4D9C-8B97-95F22239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3" y="2547317"/>
            <a:ext cx="2362405" cy="1867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3CDC8-50D2-49D3-990B-403525B16E1D}"/>
              </a:ext>
            </a:extLst>
          </p:cNvPr>
          <p:cNvSpPr txBox="1"/>
          <p:nvPr/>
        </p:nvSpPr>
        <p:spPr>
          <a:xfrm>
            <a:off x="7112523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But, Harris detector identifies this feature as a series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12E6D-CA7E-4FBE-A550-2D94A8B0651C}"/>
              </a:ext>
            </a:extLst>
          </p:cNvPr>
          <p:cNvSpPr txBox="1"/>
          <p:nvPr/>
        </p:nvSpPr>
        <p:spPr>
          <a:xfrm>
            <a:off x="1236482" y="4604995"/>
            <a:ext cx="3469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Harris detector identifies this feature as a corner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8AB2A0-9F44-4BDB-B569-6F077ED1709F}"/>
              </a:ext>
            </a:extLst>
          </p:cNvPr>
          <p:cNvSpPr/>
          <p:nvPr/>
        </p:nvSpPr>
        <p:spPr>
          <a:xfrm>
            <a:off x="4172949" y="3134437"/>
            <a:ext cx="2422690" cy="105620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Change Scale</a:t>
            </a:r>
          </a:p>
        </p:txBody>
      </p:sp>
    </p:spTree>
    <p:extLst>
      <p:ext uri="{BB962C8B-B14F-4D97-AF65-F5344CB8AC3E}">
        <p14:creationId xmlns:p14="http://schemas.microsoft.com/office/powerpoint/2010/main" val="18501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281999"/>
            <a:ext cx="5249182" cy="531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How is the image transformed between the images?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</a:t>
            </a:r>
            <a:r>
              <a:rPr lang="en-US" b="1" dirty="0"/>
              <a:t>interest points </a:t>
            </a:r>
            <a:r>
              <a:rPr lang="en-US" dirty="0"/>
              <a:t>or</a:t>
            </a:r>
            <a:r>
              <a:rPr lang="en-US" b="1" dirty="0"/>
              <a:t> key points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patches around the interest points extract statistics - </a:t>
            </a:r>
            <a:r>
              <a:rPr lang="en-US" b="1" dirty="0"/>
              <a:t>descriptors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Matching points are identified by descriptors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Images can be warped to match – a machine learning problem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7AA28E-BD43-40A0-BCC1-98FC6F7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1029" y="5817475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de-DE" dirty="0"/>
              <a:t>Credit, K. Grauman, B. Leibe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DFCFEEED-D529-48E7-8419-F2E2DE3F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664" y="403154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7B12C9-CAF0-4FA5-9946-22F8DA44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77" y="403154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3">
            <a:extLst>
              <a:ext uri="{FF2B5EF4-FFF2-40B4-BE49-F238E27FC236}">
                <a16:creationId xmlns:a16="http://schemas.microsoft.com/office/drawing/2014/main" id="{08557E92-C8B4-48D3-9371-5A90C0E1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840" y="431888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5">
            <a:extLst>
              <a:ext uri="{FF2B5EF4-FFF2-40B4-BE49-F238E27FC236}">
                <a16:creationId xmlns:a16="http://schemas.microsoft.com/office/drawing/2014/main" id="{27C4F756-A23E-4A0F-9AEF-B0968ECFF679}"/>
              </a:ext>
            </a:extLst>
          </p:cNvPr>
          <p:cNvGrpSpPr>
            <a:grpSpLocks/>
          </p:cNvGrpSpPr>
          <p:nvPr/>
        </p:nvGrpSpPr>
        <p:grpSpPr bwMode="auto">
          <a:xfrm>
            <a:off x="7541315" y="3671186"/>
            <a:ext cx="828675" cy="1020763"/>
            <a:chOff x="2771775" y="4797425"/>
            <a:chExt cx="828675" cy="1020657"/>
          </a:xfrm>
        </p:grpSpPr>
        <p:grpSp>
          <p:nvGrpSpPr>
            <p:cNvPr id="9" name="Group 52">
              <a:extLst>
                <a:ext uri="{FF2B5EF4-FFF2-40B4-BE49-F238E27FC236}">
                  <a16:creationId xmlns:a16="http://schemas.microsoft.com/office/drawing/2014/main" id="{E95BA974-0DB5-44BA-AAEC-04C3B3F96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" name="Line 53">
                <a:extLst>
                  <a:ext uri="{FF2B5EF4-FFF2-40B4-BE49-F238E27FC236}">
                    <a16:creationId xmlns:a16="http://schemas.microsoft.com/office/drawing/2014/main" id="{B77BD864-509F-4746-9313-3BE11CC57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54">
                <a:extLst>
                  <a:ext uri="{FF2B5EF4-FFF2-40B4-BE49-F238E27FC236}">
                    <a16:creationId xmlns:a16="http://schemas.microsoft.com/office/drawing/2014/main" id="{CC169906-44AB-4540-85C9-2CEFAFD97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55">
                <a:extLst>
                  <a:ext uri="{FF2B5EF4-FFF2-40B4-BE49-F238E27FC236}">
                    <a16:creationId xmlns:a16="http://schemas.microsoft.com/office/drawing/2014/main" id="{586A7F41-EA32-4894-8802-C85CF051F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6">
                <a:extLst>
                  <a:ext uri="{FF2B5EF4-FFF2-40B4-BE49-F238E27FC236}">
                    <a16:creationId xmlns:a16="http://schemas.microsoft.com/office/drawing/2014/main" id="{5A94A8A6-3ADA-451C-89E2-10A95BAA4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57">
                <a:extLst>
                  <a:ext uri="{FF2B5EF4-FFF2-40B4-BE49-F238E27FC236}">
                    <a16:creationId xmlns:a16="http://schemas.microsoft.com/office/drawing/2014/main" id="{F901362E-F028-45F7-A831-D4C4037CA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58">
                <a:extLst>
                  <a:ext uri="{FF2B5EF4-FFF2-40B4-BE49-F238E27FC236}">
                    <a16:creationId xmlns:a16="http://schemas.microsoft.com/office/drawing/2014/main" id="{B5837FB5-A569-4464-BF00-1FF77BE3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59">
                <a:extLst>
                  <a:ext uri="{FF2B5EF4-FFF2-40B4-BE49-F238E27FC236}">
                    <a16:creationId xmlns:a16="http://schemas.microsoft.com/office/drawing/2014/main" id="{9CED238B-1356-4427-A596-359A8056F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60">
                <a:extLst>
                  <a:ext uri="{FF2B5EF4-FFF2-40B4-BE49-F238E27FC236}">
                    <a16:creationId xmlns:a16="http://schemas.microsoft.com/office/drawing/2014/main" id="{B5107E33-7FEB-4819-AECB-9599F1DB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C279D651-E273-4A37-A60C-3B614F78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6C60B73B-889A-4B6A-A5DA-6E2B809A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F000BE5E-4797-4252-B9FD-1E93A257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64">
                <a:extLst>
                  <a:ext uri="{FF2B5EF4-FFF2-40B4-BE49-F238E27FC236}">
                    <a16:creationId xmlns:a16="http://schemas.microsoft.com/office/drawing/2014/main" id="{13CCCC82-D28F-4AE8-BC76-3D3C57B7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65">
                <a:extLst>
                  <a:ext uri="{FF2B5EF4-FFF2-40B4-BE49-F238E27FC236}">
                    <a16:creationId xmlns:a16="http://schemas.microsoft.com/office/drawing/2014/main" id="{5A8FC339-9A90-4BE8-92DC-B874CEF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66">
                <a:extLst>
                  <a:ext uri="{FF2B5EF4-FFF2-40B4-BE49-F238E27FC236}">
                    <a16:creationId xmlns:a16="http://schemas.microsoft.com/office/drawing/2014/main" id="{CA4CA3FD-16BD-4F31-88E0-AEB90C0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C46A7AA9-CACB-4796-882F-686322836E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335" imgH="215713" progId="Equation.3">
                    <p:embed/>
                  </p:oleObj>
                </mc:Choice>
                <mc:Fallback>
                  <p:oleObj name="Equation" r:id="rId4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06">
            <a:extLst>
              <a:ext uri="{FF2B5EF4-FFF2-40B4-BE49-F238E27FC236}">
                <a16:creationId xmlns:a16="http://schemas.microsoft.com/office/drawing/2014/main" id="{236A9986-5054-45CD-906D-64E5A816C318}"/>
              </a:ext>
            </a:extLst>
          </p:cNvPr>
          <p:cNvGrpSpPr>
            <a:grpSpLocks/>
          </p:cNvGrpSpPr>
          <p:nvPr/>
        </p:nvGrpSpPr>
        <p:grpSpPr bwMode="auto">
          <a:xfrm>
            <a:off x="9730478" y="3707698"/>
            <a:ext cx="757237" cy="982662"/>
            <a:chOff x="4967288" y="4833938"/>
            <a:chExt cx="757237" cy="982688"/>
          </a:xfrm>
        </p:grpSpPr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0D89DBB-9F92-46EC-96C9-6EECEA43D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28" name="Line 68">
                <a:extLst>
                  <a:ext uri="{FF2B5EF4-FFF2-40B4-BE49-F238E27FC236}">
                    <a16:creationId xmlns:a16="http://schemas.microsoft.com/office/drawing/2014/main" id="{3D6CDF75-58E5-4A85-B4E1-AEDA17EDD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69">
                <a:extLst>
                  <a:ext uri="{FF2B5EF4-FFF2-40B4-BE49-F238E27FC236}">
                    <a16:creationId xmlns:a16="http://schemas.microsoft.com/office/drawing/2014/main" id="{8449B74F-B383-4A97-A68E-E007C0C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514DC834-C8F3-486C-BAE6-D9C157D2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FD3F30C4-4A8D-4FF4-B8DF-4F1CD7ED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F6EA0879-92AB-436E-93DB-1525C7B47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338E7209-D338-432A-BB12-35CD1D6D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F535FC49-0487-4075-8806-B47A455A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1C81C8D4-5486-462F-8F56-DC84C57C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26B42D8-96AF-45EE-8E04-23AAF1614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11CF660-D688-41CA-A3FD-FA3ADAE8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FE54C810-96EF-40CC-A23B-D39711A6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CE6771CD-A9AC-4A09-9644-4A0A389D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7BA9628-C63B-4593-B462-622345CC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9C426C6F-D53B-4DEF-9EE5-A9CF1676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7" name="Object 3">
              <a:extLst>
                <a:ext uri="{FF2B5EF4-FFF2-40B4-BE49-F238E27FC236}">
                  <a16:creationId xmlns:a16="http://schemas.microsoft.com/office/drawing/2014/main" id="{BC5A6254-D3A0-40F8-B157-1C6A91A7B3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2" name="Picture 25" descr="obj14__0">
            <a:extLst>
              <a:ext uri="{FF2B5EF4-FFF2-40B4-BE49-F238E27FC236}">
                <a16:creationId xmlns:a16="http://schemas.microsoft.com/office/drawing/2014/main" id="{672AF0A3-DDE7-431B-89A7-B5763D38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9217714" y="98831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A876BD-AA27-4DC7-A2E9-24CC66C97C98}"/>
              </a:ext>
            </a:extLst>
          </p:cNvPr>
          <p:cNvSpPr>
            <a:spLocks noChangeArrowheads="1"/>
          </p:cNvSpPr>
          <p:nvPr/>
        </p:nvSpPr>
        <p:spPr bwMode="auto">
          <a:xfrm rot="15180961">
            <a:off x="10450409" y="260835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107">
            <a:extLst>
              <a:ext uri="{FF2B5EF4-FFF2-40B4-BE49-F238E27FC236}">
                <a16:creationId xmlns:a16="http://schemas.microsoft.com/office/drawing/2014/main" id="{0CBC7DAF-90F1-4584-92DC-F62FFBF91728}"/>
              </a:ext>
            </a:extLst>
          </p:cNvPr>
          <p:cNvGrpSpPr>
            <a:grpSpLocks/>
          </p:cNvGrpSpPr>
          <p:nvPr/>
        </p:nvGrpSpPr>
        <p:grpSpPr bwMode="auto">
          <a:xfrm rot="20580961">
            <a:off x="9578077" y="1535998"/>
            <a:ext cx="1560512" cy="1771650"/>
            <a:chOff x="5087938" y="2849563"/>
            <a:chExt cx="1333500" cy="1511678"/>
          </a:xfrm>
        </p:grpSpPr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A49E6235-7E34-4BC2-BF68-76F5C7AA193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65" name="Line 36">
                <a:extLst>
                  <a:ext uri="{FF2B5EF4-FFF2-40B4-BE49-F238E27FC236}">
                    <a16:creationId xmlns:a16="http://schemas.microsoft.com/office/drawing/2014/main" id="{4A32F189-462E-4FA0-8393-383277673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5523D38-19CE-41AF-AC52-C16F6E3C0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01">
              <a:extLst>
                <a:ext uri="{FF2B5EF4-FFF2-40B4-BE49-F238E27FC236}">
                  <a16:creationId xmlns:a16="http://schemas.microsoft.com/office/drawing/2014/main" id="{15B334B2-73EC-47EC-A9AA-92D3F960E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47" name="Group 26">
                <a:extLst>
                  <a:ext uri="{FF2B5EF4-FFF2-40B4-BE49-F238E27FC236}">
                    <a16:creationId xmlns:a16="http://schemas.microsoft.com/office/drawing/2014/main" id="{3B5B5B74-1966-4B46-AC38-A551AB2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63" name="Line 27">
                  <a:extLst>
                    <a:ext uri="{FF2B5EF4-FFF2-40B4-BE49-F238E27FC236}">
                      <a16:creationId xmlns:a16="http://schemas.microsoft.com/office/drawing/2014/main" id="{D5B948D7-E982-42CE-92A2-F0E83A83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63B1CDBF-69CD-4AC9-A5F7-E98733A173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29">
                <a:extLst>
                  <a:ext uri="{FF2B5EF4-FFF2-40B4-BE49-F238E27FC236}">
                    <a16:creationId xmlns:a16="http://schemas.microsoft.com/office/drawing/2014/main" id="{846514D5-405B-4F66-ABCB-114C40685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61" name="Line 30">
                  <a:extLst>
                    <a:ext uri="{FF2B5EF4-FFF2-40B4-BE49-F238E27FC236}">
                      <a16:creationId xmlns:a16="http://schemas.microsoft.com/office/drawing/2014/main" id="{720EE164-4060-4EFC-973B-694E94271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31">
                  <a:extLst>
                    <a:ext uri="{FF2B5EF4-FFF2-40B4-BE49-F238E27FC236}">
                      <a16:creationId xmlns:a16="http://schemas.microsoft.com/office/drawing/2014/main" id="{28FB13FC-77EF-4168-B04F-BFA82E44E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32">
                <a:extLst>
                  <a:ext uri="{FF2B5EF4-FFF2-40B4-BE49-F238E27FC236}">
                    <a16:creationId xmlns:a16="http://schemas.microsoft.com/office/drawing/2014/main" id="{CBD36B66-B8BE-48FD-9D51-76593E2D69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59" name="Line 33">
                  <a:extLst>
                    <a:ext uri="{FF2B5EF4-FFF2-40B4-BE49-F238E27FC236}">
                      <a16:creationId xmlns:a16="http://schemas.microsoft.com/office/drawing/2014/main" id="{D70D1934-BB8F-403F-83B4-C4A952F6B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34">
                  <a:extLst>
                    <a:ext uri="{FF2B5EF4-FFF2-40B4-BE49-F238E27FC236}">
                      <a16:creationId xmlns:a16="http://schemas.microsoft.com/office/drawing/2014/main" id="{F1B109F1-1B3C-4A96-8369-515E0295B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38">
                <a:extLst>
                  <a:ext uri="{FF2B5EF4-FFF2-40B4-BE49-F238E27FC236}">
                    <a16:creationId xmlns:a16="http://schemas.microsoft.com/office/drawing/2014/main" id="{B63E0FBD-FC61-4BAE-B4C7-373178D24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57" name="Line 39">
                  <a:extLst>
                    <a:ext uri="{FF2B5EF4-FFF2-40B4-BE49-F238E27FC236}">
                      <a16:creationId xmlns:a16="http://schemas.microsoft.com/office/drawing/2014/main" id="{980D392B-5DB9-4780-A5E6-BEE75781D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Line 40">
                  <a:extLst>
                    <a:ext uri="{FF2B5EF4-FFF2-40B4-BE49-F238E27FC236}">
                      <a16:creationId xmlns:a16="http://schemas.microsoft.com/office/drawing/2014/main" id="{0C80E101-69AA-46D0-A7AF-7FF9CD31F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">
                <a:extLst>
                  <a:ext uri="{FF2B5EF4-FFF2-40B4-BE49-F238E27FC236}">
                    <a16:creationId xmlns:a16="http://schemas.microsoft.com/office/drawing/2014/main" id="{2304899D-1F18-4ED5-AE8B-D88D81F23A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55" name="Line 44">
                  <a:extLst>
                    <a:ext uri="{FF2B5EF4-FFF2-40B4-BE49-F238E27FC236}">
                      <a16:creationId xmlns:a16="http://schemas.microsoft.com/office/drawing/2014/main" id="{BB7003D4-F272-4995-A730-BB1012199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45">
                  <a:extLst>
                    <a:ext uri="{FF2B5EF4-FFF2-40B4-BE49-F238E27FC236}">
                      <a16:creationId xmlns:a16="http://schemas.microsoft.com/office/drawing/2014/main" id="{F7FA3343-DB3E-44E7-BF2F-A48F8F38A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C0B89039-51F4-4B24-944C-CFDE59B40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0DD3862A-F97F-4F10-ABE2-BBFF79F3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6134BA5A-86C6-4F19-9A85-B6AF8498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7" name="Picture 5" descr="obj14__0">
            <a:extLst>
              <a:ext uri="{FF2B5EF4-FFF2-40B4-BE49-F238E27FC236}">
                <a16:creationId xmlns:a16="http://schemas.microsoft.com/office/drawing/2014/main" id="{5A080428-B747-490C-BDAB-F8E2CE1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9" y="128199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">
            <a:extLst>
              <a:ext uri="{FF2B5EF4-FFF2-40B4-BE49-F238E27FC236}">
                <a16:creationId xmlns:a16="http://schemas.microsoft.com/office/drawing/2014/main" id="{40B1DBCC-FF0A-4AC3-A0C8-740F02CA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90" y="218052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100">
            <a:extLst>
              <a:ext uri="{FF2B5EF4-FFF2-40B4-BE49-F238E27FC236}">
                <a16:creationId xmlns:a16="http://schemas.microsoft.com/office/drawing/2014/main" id="{6140357C-F3D3-4F87-B005-4039E1773E0D}"/>
              </a:ext>
            </a:extLst>
          </p:cNvPr>
          <p:cNvGrpSpPr>
            <a:grpSpLocks/>
          </p:cNvGrpSpPr>
          <p:nvPr/>
        </p:nvGrpSpPr>
        <p:grpSpPr bwMode="auto">
          <a:xfrm>
            <a:off x="6820589" y="1474086"/>
            <a:ext cx="1612900" cy="1406525"/>
            <a:chOff x="2051050" y="2600325"/>
            <a:chExt cx="1612552" cy="1406525"/>
          </a:xfrm>
        </p:grpSpPr>
        <p:grpSp>
          <p:nvGrpSpPr>
            <p:cNvPr id="70" name="Group 7">
              <a:extLst>
                <a:ext uri="{FF2B5EF4-FFF2-40B4-BE49-F238E27FC236}">
                  <a16:creationId xmlns:a16="http://schemas.microsoft.com/office/drawing/2014/main" id="{48264907-A671-417E-983E-7B8FFDBDD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884C37F6-6417-43A7-8757-1485970D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2254FB64-063E-4964-B52A-87C7CE79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10">
              <a:extLst>
                <a:ext uri="{FF2B5EF4-FFF2-40B4-BE49-F238E27FC236}">
                  <a16:creationId xmlns:a16="http://schemas.microsoft.com/office/drawing/2014/main" id="{A4BB06B5-CDA9-43F4-A642-EA271370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7" name="Line 11">
                <a:extLst>
                  <a:ext uri="{FF2B5EF4-FFF2-40B4-BE49-F238E27FC236}">
                    <a16:creationId xmlns:a16="http://schemas.microsoft.com/office/drawing/2014/main" id="{71645836-32A7-4C69-BE24-BBF6E578C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Line 12">
                <a:extLst>
                  <a:ext uri="{FF2B5EF4-FFF2-40B4-BE49-F238E27FC236}">
                    <a16:creationId xmlns:a16="http://schemas.microsoft.com/office/drawing/2014/main" id="{E444B10E-ED54-40DE-BFDB-779A886D2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B81CD572-20E0-4376-A38B-68847D3A0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5" name="Line 14">
                <a:extLst>
                  <a:ext uri="{FF2B5EF4-FFF2-40B4-BE49-F238E27FC236}">
                    <a16:creationId xmlns:a16="http://schemas.microsoft.com/office/drawing/2014/main" id="{344E7ED8-2A05-47CF-A20F-AFF56B839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Line 15">
                <a:extLst>
                  <a:ext uri="{FF2B5EF4-FFF2-40B4-BE49-F238E27FC236}">
                    <a16:creationId xmlns:a16="http://schemas.microsoft.com/office/drawing/2014/main" id="{D07F5633-756B-4BAD-84CA-89C5C332C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B7901B43-7268-46C8-A7E0-8069435C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3" name="Line 17">
                <a:extLst>
                  <a:ext uri="{FF2B5EF4-FFF2-40B4-BE49-F238E27FC236}">
                    <a16:creationId xmlns:a16="http://schemas.microsoft.com/office/drawing/2014/main" id="{BAE3BDE7-9F99-403D-94D5-CA65BEC2D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Line 18">
                <a:extLst>
                  <a:ext uri="{FF2B5EF4-FFF2-40B4-BE49-F238E27FC236}">
                    <a16:creationId xmlns:a16="http://schemas.microsoft.com/office/drawing/2014/main" id="{0120673A-CBE1-413F-A91B-F3F6262A5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19">
              <a:extLst>
                <a:ext uri="{FF2B5EF4-FFF2-40B4-BE49-F238E27FC236}">
                  <a16:creationId xmlns:a16="http://schemas.microsoft.com/office/drawing/2014/main" id="{8DD7B5BE-4560-44B3-B94F-58692E096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1" name="Line 20">
                <a:extLst>
                  <a:ext uri="{FF2B5EF4-FFF2-40B4-BE49-F238E27FC236}">
                    <a16:creationId xmlns:a16="http://schemas.microsoft.com/office/drawing/2014/main" id="{C467BE85-D912-4D05-92EA-97B3D5DF0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Line 21">
                <a:extLst>
                  <a:ext uri="{FF2B5EF4-FFF2-40B4-BE49-F238E27FC236}">
                    <a16:creationId xmlns:a16="http://schemas.microsoft.com/office/drawing/2014/main" id="{E89A2214-2A15-47FC-8962-E782A30C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3748530E-F489-49C3-A0DD-C54214091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79" name="Line 23">
                <a:extLst>
                  <a:ext uri="{FF2B5EF4-FFF2-40B4-BE49-F238E27FC236}">
                    <a16:creationId xmlns:a16="http://schemas.microsoft.com/office/drawing/2014/main" id="{8CB46BF2-CC97-4B1D-B9D6-964D18030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Line 24">
                <a:extLst>
                  <a:ext uri="{FF2B5EF4-FFF2-40B4-BE49-F238E27FC236}">
                    <a16:creationId xmlns:a16="http://schemas.microsoft.com/office/drawing/2014/main" id="{AC099EBA-415F-465C-956D-D83D417CD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1D38DE01-79A8-4706-BD44-A6FC7DDF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92">
              <a:extLst>
                <a:ext uri="{FF2B5EF4-FFF2-40B4-BE49-F238E27FC236}">
                  <a16:creationId xmlns:a16="http://schemas.microsoft.com/office/drawing/2014/main" id="{0B54076B-C20B-4310-AC66-E65A6F24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93">
              <a:extLst>
                <a:ext uri="{FF2B5EF4-FFF2-40B4-BE49-F238E27FC236}">
                  <a16:creationId xmlns:a16="http://schemas.microsoft.com/office/drawing/2014/main" id="{62EB2654-2AE5-480E-A87D-545526EC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1" name="Object 5">
            <a:extLst>
              <a:ext uri="{FF2B5EF4-FFF2-40B4-BE49-F238E27FC236}">
                <a16:creationId xmlns:a16="http://schemas.microsoft.com/office/drawing/2014/main" id="{891691DF-33CC-406A-BE4C-65E0D547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836560"/>
              </p:ext>
            </p:extLst>
          </p:nvPr>
        </p:nvGraphicFramePr>
        <p:xfrm>
          <a:off x="8311253" y="496658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25" imgH="215806" progId="Equation.3">
                  <p:embed/>
                </p:oleObj>
              </mc:Choice>
              <mc:Fallback>
                <p:oleObj name="Equation" r:id="rId10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253" y="496658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Line 96">
            <a:extLst>
              <a:ext uri="{FF2B5EF4-FFF2-40B4-BE49-F238E27FC236}">
                <a16:creationId xmlns:a16="http://schemas.microsoft.com/office/drawing/2014/main" id="{6B79F486-0210-4981-B253-A03B66D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765" y="2375785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047C89C9-7B8A-46F1-AC83-D97EEF1BE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7102" y="266312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488F7677-501E-40D1-874F-1A416863C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8552" y="314254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43" grpId="0" animBg="1"/>
      <p:bldP spid="68" grpId="0" animBg="1"/>
      <p:bldP spid="92" grpId="0" animBg="1"/>
      <p:bldP spid="93" grpId="0" animBg="1"/>
      <p:bldP spid="9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6706580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How well can intensity or color ratios identify features</a:t>
            </a:r>
          </a:p>
          <a:p>
            <a:r>
              <a:rPr lang="en-US" dirty="0"/>
              <a:t>Create intensity histograms for region (patch) around feature    </a:t>
            </a:r>
          </a:p>
          <a:p>
            <a:r>
              <a:rPr lang="en-US" dirty="0"/>
              <a:t>Small shifts and rotations can change intensity and histogram</a:t>
            </a:r>
          </a:p>
          <a:p>
            <a:r>
              <a:rPr lang="en-US" dirty="0"/>
              <a:t> Need a more </a:t>
            </a:r>
            <a:r>
              <a:rPr lang="en-US" b="1" dirty="0"/>
              <a:t>invariant</a:t>
            </a:r>
            <a:r>
              <a:rPr lang="en-US" dirty="0"/>
              <a:t> solution!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66286A-EEBF-4128-A2E8-9CF4B4B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9858081" y="157899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A95EF-0965-4B66-B976-67B92067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10162881" y="226479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A5AAEF-AF6B-496D-A726-4DACCA84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10239081" y="371259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6E6A7E-E8D8-4312-B4DE-5265029A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7953081" y="157899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4C264B-E5EE-4EFD-92DE-7ECADFAB50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71259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7080C-93A3-44F3-A158-E869E6D55E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39396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941A4-8544-47A7-91A3-AF8BCE46A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19881" y="416820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178CB6-B705-0DF7-05B0-7F7DEE36A50F}"/>
              </a:ext>
            </a:extLst>
          </p:cNvPr>
          <p:cNvSpPr txBox="1"/>
          <p:nvPr/>
        </p:nvSpPr>
        <p:spPr>
          <a:xfrm>
            <a:off x="8681720" y="6029960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by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2135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62037"/>
            <a:ext cx="10613398" cy="5655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uniquely identify interest points between complex images</a:t>
            </a:r>
          </a:p>
          <a:p>
            <a:r>
              <a:rPr lang="en-US" dirty="0"/>
              <a:t>Need a more invariant solution!</a:t>
            </a:r>
          </a:p>
          <a:p>
            <a:r>
              <a:rPr lang="en-US" b="1" dirty="0"/>
              <a:t>Scale invariant </a:t>
            </a:r>
          </a:p>
          <a:p>
            <a:r>
              <a:rPr lang="en-US" b="1" dirty="0"/>
              <a:t>Shift invariant</a:t>
            </a:r>
          </a:p>
          <a:p>
            <a:r>
              <a:rPr lang="en-US" b="1" dirty="0"/>
              <a:t>Rotationally invariant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properties of good descriptors</a:t>
            </a:r>
          </a:p>
          <a:p>
            <a:r>
              <a:rPr lang="en-US" b="1" dirty="0"/>
              <a:t>Locality: </a:t>
            </a:r>
            <a:r>
              <a:rPr lang="en-US" dirty="0"/>
              <a:t>features describe parts and are robust to occlusion and clutter </a:t>
            </a:r>
          </a:p>
          <a:p>
            <a:r>
              <a:rPr lang="en-US" b="1" dirty="0"/>
              <a:t>Distinctiveness: </a:t>
            </a:r>
            <a:r>
              <a:rPr lang="en-US" dirty="0"/>
              <a:t>identifiable from a large set of interest points</a:t>
            </a:r>
          </a:p>
          <a:p>
            <a:r>
              <a:rPr lang="en-US" b="1" dirty="0"/>
              <a:t>Quantity:</a:t>
            </a:r>
            <a:r>
              <a:rPr lang="en-US" dirty="0"/>
              <a:t> generated multiple distinctive features, even for small objects</a:t>
            </a:r>
          </a:p>
          <a:p>
            <a:r>
              <a:rPr lang="en-US" b="1" dirty="0"/>
              <a:t>Efficiency: </a:t>
            </a:r>
            <a:r>
              <a:rPr lang="en-US" dirty="0"/>
              <a:t>close to real-time performance</a:t>
            </a:r>
          </a:p>
          <a:p>
            <a:r>
              <a:rPr lang="en-US" b="1" dirty="0"/>
              <a:t>Extensibility:</a:t>
            </a:r>
            <a:r>
              <a:rPr lang="en-US" dirty="0"/>
              <a:t> can easily be extended to wide range of different feature types, each adding robustness to changes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Interest Point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identify interest points between complex images</a:t>
            </a:r>
          </a:p>
          <a:p>
            <a:r>
              <a:rPr lang="en-US" dirty="0"/>
              <a:t>Many shift and rotationally invariant algorithms have been developed: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BRIEF</a:t>
            </a:r>
          </a:p>
          <a:p>
            <a:pPr lvl="1"/>
            <a:r>
              <a:rPr lang="en-US" dirty="0"/>
              <a:t>CENTURE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Use hierarchy of scales with interest point descriptors, a feature pyramid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SHIFT Algorithm</a:t>
            </a:r>
          </a:p>
        </p:txBody>
      </p:sp>
    </p:spTree>
    <p:extLst>
      <p:ext uri="{BB962C8B-B14F-4D97-AF65-F5344CB8AC3E}">
        <p14:creationId xmlns:p14="http://schemas.microsoft.com/office/powerpoint/2010/main" val="353751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Scale Invariant Feature Transformation (SIFT)</a:t>
                </a:r>
              </a:p>
              <a:p>
                <a:r>
                  <a:rPr lang="en-US" dirty="0"/>
                  <a:t>SIFT developed by David Lowe (</a:t>
                </a:r>
                <a:r>
                  <a:rPr lang="en-US" dirty="0">
                    <a:hlinkClick r:id="rId2"/>
                  </a:rPr>
                  <a:t>1999</a:t>
                </a:r>
                <a:r>
                  <a:rPr lang="en-US" dirty="0"/>
                  <a:t> and </a:t>
                </a:r>
                <a:r>
                  <a:rPr lang="en-US" dirty="0">
                    <a:hlinkClick r:id="rId3"/>
                  </a:rPr>
                  <a:t>2004)</a:t>
                </a:r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patches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Divide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array of pixels into 16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dirty="0"/>
                  <a:t> cells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the gradients at each pixel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Create an 8-direction histogram of gradient direction for each cell,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dirty="0"/>
                  <a:t> features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Normalize the descriptor so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4"/>
                <a:stretch>
                  <a:fillRect l="-114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10613398" cy="760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Scale Invariant Feature Transformation (SIFT)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" y="1933583"/>
            <a:ext cx="2856322" cy="270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A1487-97F4-4386-8A94-4BF3C9EF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93" y="2021821"/>
            <a:ext cx="2431279" cy="252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DA6B-72C1-43B2-859C-590955529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976" y="2664181"/>
            <a:ext cx="5188594" cy="9970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310B66-9526-4B3F-B0D0-6C01B6D18FEE}"/>
              </a:ext>
            </a:extLst>
          </p:cNvPr>
          <p:cNvSpPr/>
          <p:nvPr/>
        </p:nvSpPr>
        <p:spPr>
          <a:xfrm>
            <a:off x="3360656" y="3162693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8B6FC0-FC05-4A11-B223-34E5E9EAE4FE}"/>
              </a:ext>
            </a:extLst>
          </p:cNvPr>
          <p:cNvSpPr/>
          <p:nvPr/>
        </p:nvSpPr>
        <p:spPr>
          <a:xfrm>
            <a:off x="6461242" y="3126321"/>
            <a:ext cx="48076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/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Gradients computed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400" dirty="0"/>
                  <a:t> pixel array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BA09-74CD-4CE1-A327-03701142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8" y="4793326"/>
                <a:ext cx="2403835" cy="1569660"/>
              </a:xfrm>
              <a:prstGeom prst="rect">
                <a:avLst/>
              </a:prstGeom>
              <a:blipFill>
                <a:blip r:embed="rId6"/>
                <a:stretch>
                  <a:fillRect l="-380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/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8-direction histograms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2400" dirty="0"/>
                  <a:t> cell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98799-2203-4AFB-8FF2-A57E996F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65" y="4793326"/>
                <a:ext cx="2403835" cy="1200329"/>
              </a:xfrm>
              <a:prstGeom prst="rect">
                <a:avLst/>
              </a:prstGeom>
              <a:blipFill>
                <a:blip r:embed="rId7"/>
                <a:stretch>
                  <a:fillRect l="-379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C33123-2192-40A7-9D01-0703A5252A96}"/>
              </a:ext>
            </a:extLst>
          </p:cNvPr>
          <p:cNvSpPr txBox="1"/>
          <p:nvPr/>
        </p:nvSpPr>
        <p:spPr>
          <a:xfrm>
            <a:off x="7945128" y="4793326"/>
            <a:ext cx="240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Descriptor is normalized histogram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57272" y="6319347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2871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SIFT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How can SIFT be made rotationally invariant?   </a:t>
                </a:r>
              </a:p>
              <a:p>
                <a:r>
                  <a:rPr lang="en-US" sz="3000" dirty="0"/>
                  <a:t>Start with the gradients on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×16</m:t>
                    </m:r>
                  </m:oMath>
                </a14:m>
                <a:r>
                  <a:rPr lang="en-US" dirty="0"/>
                  <a:t> grid   </a:t>
                </a:r>
              </a:p>
              <a:p>
                <a:r>
                  <a:rPr lang="en-US" dirty="0"/>
                  <a:t>Find the mean gradient direction    </a:t>
                </a:r>
              </a:p>
              <a:p>
                <a:r>
                  <a:rPr lang="en-US" dirty="0"/>
                  <a:t>Histogram directions are computed relative to the mean direction</a:t>
                </a:r>
              </a:p>
              <a:p>
                <a:r>
                  <a:rPr lang="en-US" dirty="0"/>
                  <a:t>General approach to rotational invariance used with other descriptors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6959287" cy="5660066"/>
              </a:xfrm>
              <a:blipFill>
                <a:blip r:embed="rId3"/>
                <a:stretch>
                  <a:fillRect l="-2014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37806-F8D7-4A79-8BE6-C2FA78BE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61" y="1291247"/>
            <a:ext cx="3258137" cy="30866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7902E-B030-4E81-8BD8-09CE8A0AB2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82675" y="4656954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E76DF-9358-4F28-8512-6DFA38C9F406}"/>
              </a:ext>
            </a:extLst>
          </p:cNvPr>
          <p:cNvCxnSpPr>
            <a:cxnSpLocks/>
          </p:cNvCxnSpPr>
          <p:nvPr/>
        </p:nvCxnSpPr>
        <p:spPr>
          <a:xfrm flipV="1">
            <a:off x="9753600" y="2124075"/>
            <a:ext cx="1766888" cy="700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The BRIEF Algorithm</a:t>
            </a:r>
          </a:p>
        </p:txBody>
      </p:sp>
    </p:spTree>
    <p:extLst>
      <p:ext uri="{BB962C8B-B14F-4D97-AF65-F5344CB8AC3E}">
        <p14:creationId xmlns:p14="http://schemas.microsoft.com/office/powerpoint/2010/main" val="1767447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BRIEF feature descriptor is an efficient and robust feature descriptor  </a:t>
                </a:r>
              </a:p>
              <a:p>
                <a:pPr marL="0" indent="0">
                  <a:buNone/>
                </a:pPr>
                <a:r>
                  <a:rPr lang="en-US" dirty="0"/>
                  <a:t>- Steps of the BRIEF 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interest point in each image define a sample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sample two pixels from the patch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binary statistic, in the set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the statistic to the mini-hash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2-4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bits of the mini-hash accumulated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possible pair of patches in two images compute the Hamming distance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Match interest points with highest similarity, small Hamming distance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613398" cy="5705610"/>
              </a:xfrm>
              <a:blipFill>
                <a:blip r:embed="rId2"/>
                <a:stretch>
                  <a:fillRect l="-103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Feature Extraction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Use of gradients to detect edges</a:t>
            </a:r>
          </a:p>
          <a:p>
            <a:r>
              <a:rPr lang="en-US" dirty="0"/>
              <a:t>Decomposition of gradients as general interest point detectors</a:t>
            </a:r>
          </a:p>
          <a:p>
            <a:r>
              <a:rPr lang="en-US" dirty="0"/>
              <a:t>Hough transform for enhancing edges </a:t>
            </a:r>
          </a:p>
          <a:p>
            <a:r>
              <a:rPr lang="en-US" dirty="0"/>
              <a:t>How Harris corner detector works</a:t>
            </a:r>
          </a:p>
          <a:p>
            <a:r>
              <a:rPr lang="en-US" dirty="0"/>
              <a:t>Using statistics of gradients to construct descriptors - HOG</a:t>
            </a:r>
          </a:p>
          <a:p>
            <a:r>
              <a:rPr lang="en-US" dirty="0"/>
              <a:t>How to identify interest points with the SIFT algorithm</a:t>
            </a:r>
          </a:p>
          <a:p>
            <a:r>
              <a:rPr lang="en-US" dirty="0"/>
              <a:t>The basics of the BRIEF algorithm for interest point matching</a:t>
            </a:r>
          </a:p>
          <a:p>
            <a:r>
              <a:rPr lang="en-US" dirty="0"/>
              <a:t>Interest point detection across scales</a:t>
            </a:r>
          </a:p>
        </p:txBody>
      </p:sp>
    </p:spTree>
    <p:extLst>
      <p:ext uri="{BB962C8B-B14F-4D97-AF65-F5344CB8AC3E}">
        <p14:creationId xmlns:p14="http://schemas.microsoft.com/office/powerpoint/2010/main" val="1662367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is the binary mini-hash string computed?</a:t>
                </a:r>
              </a:p>
              <a:p>
                <a:r>
                  <a:rPr lang="en-US" dirty="0"/>
                  <a:t>BRIEF computes the binary values of the mini-hash by the following relationship: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 binary values are organized into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dimensional binary mini-hash: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Differences between descriptors is the Hamming distance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2"/>
                <a:stretch>
                  <a:fillRect l="-1148" t="-1846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are the pixels sampled?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Pairs of pixel locations,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patch are randomly sampled</a:t>
                </a:r>
              </a:p>
              <a:p>
                <a:r>
                  <a:rPr lang="en-US" dirty="0"/>
                  <a:t>The binary statistic,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computed given the randomly sampled pixel values,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The binary value is added to the mini-hash vector</a:t>
                </a:r>
              </a:p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found Gaussian sampling is generally best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8" y="1898780"/>
                <a:ext cx="6477001" cy="4739613"/>
              </a:xfrm>
              <a:prstGeom prst="rect">
                <a:avLst/>
              </a:prstGeom>
              <a:blipFill>
                <a:blip r:embed="rId3"/>
                <a:stretch>
                  <a:fillRect l="-1695" t="-2057" r="-2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CB1B5E-403D-4458-8915-64CCD66A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7" y="1783159"/>
            <a:ext cx="4073158" cy="40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you find the </a:t>
                </a:r>
                <a:r>
                  <a:rPr lang="en-US" dirty="0">
                    <a:hlinkClick r:id="rId2"/>
                  </a:rPr>
                  <a:t>Hamming distance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For binary strings, Hamming distance is the XOR between the strings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XOR is often supported by CPU - very fast and massively scalable!   </a:t>
                </a:r>
              </a:p>
              <a:p>
                <a:r>
                  <a:rPr lang="en-US" dirty="0"/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1,0,1,1,0,0,1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,1,1,0,0,0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Hamming distance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[1,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,1,1,0,0,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01011"/>
                <a:ext cx="10613398" cy="5616795"/>
              </a:xfrm>
              <a:blipFill>
                <a:blip r:embed="rId3"/>
                <a:stretch>
                  <a:fillRect l="-1148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C51C-5EAA-D85D-4B8B-A242A49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2-E838-3632-F873-03D656B0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878F-EF3E-6655-DD7D-425EEB0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6439539" cy="561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difficult interest point problem</a:t>
            </a:r>
          </a:p>
          <a:p>
            <a:r>
              <a:rPr lang="en-US" dirty="0"/>
              <a:t>Wall image from </a:t>
            </a:r>
            <a:r>
              <a:rPr lang="en-US" dirty="0" err="1">
                <a:hlinkClick r:id="rId2"/>
              </a:rPr>
              <a:t>Calonder</a:t>
            </a:r>
            <a:r>
              <a:rPr lang="en-US" dirty="0">
                <a:hlinkClick r:id="rId2"/>
              </a:rPr>
              <a:t>, et.al.</a:t>
            </a:r>
            <a:r>
              <a:rPr lang="en-US" dirty="0"/>
              <a:t> </a:t>
            </a:r>
          </a:p>
          <a:p>
            <a:r>
              <a:rPr lang="en-US" dirty="0"/>
              <a:t>This is a hard problem!</a:t>
            </a:r>
          </a:p>
          <a:p>
            <a:r>
              <a:rPr lang="en-US" dirty="0"/>
              <a:t>Corners look similar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0228A-C106-A2C0-0709-FE4ECEB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94" y="476933"/>
            <a:ext cx="3251266" cy="6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The BRIEF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01011"/>
            <a:ext cx="10613398" cy="6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well does the BRIEF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hlinkClick r:id="rId2"/>
                  </a:rPr>
                  <a:t>Calonder</a:t>
                </a:r>
                <a:r>
                  <a:rPr lang="en-US" dirty="0">
                    <a:hlinkClick r:id="rId2"/>
                  </a:rPr>
                  <a:t>, et.al. </a:t>
                </a:r>
                <a:r>
                  <a:rPr lang="en-US" dirty="0"/>
                  <a:t>show that there is diminishing improvement beyond a 256 bit (256 test) mini-hash</a:t>
                </a:r>
              </a:p>
              <a:p>
                <a:r>
                  <a:rPr lang="en-US" dirty="0"/>
                  <a:t>Computation of only 256 binary statistics,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is fast per patch</a:t>
                </a:r>
              </a:p>
              <a:p>
                <a:r>
                  <a:rPr lang="en-US" dirty="0"/>
                  <a:t>The limit of correct recognition depends on the nature of the images</a:t>
                </a:r>
              </a:p>
              <a:p>
                <a:r>
                  <a:rPr lang="en-US" dirty="0"/>
                  <a:t>Wider angles between images reduce recognition with all descriptors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64C6E8-71B9-4125-8982-D0E43296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" y="1906524"/>
                <a:ext cx="5464630" cy="4731869"/>
              </a:xfrm>
              <a:prstGeom prst="rect">
                <a:avLst/>
              </a:prstGeom>
              <a:blipFill>
                <a:blip r:embed="rId3"/>
                <a:stretch>
                  <a:fillRect l="-2009" t="-2964" r="-223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0693BD6-4820-4D49-BC52-382E2480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8719"/>
            <a:ext cx="5832869" cy="33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Multi-Scale Interest Points</a:t>
            </a:r>
          </a:p>
        </p:txBody>
      </p:sp>
    </p:spTree>
    <p:extLst>
      <p:ext uri="{BB962C8B-B14F-4D97-AF65-F5344CB8AC3E}">
        <p14:creationId xmlns:p14="http://schemas.microsoft.com/office/powerpoint/2010/main" val="1545707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012197"/>
            <a:ext cx="5894303" cy="570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Pyramid structure enables extraction of interest points at several scales  </a:t>
            </a:r>
          </a:p>
          <a:p>
            <a:r>
              <a:rPr lang="en-US" dirty="0"/>
              <a:t>Pyramid scales from fine to coarse in octaves </a:t>
            </a:r>
          </a:p>
          <a:p>
            <a:r>
              <a:rPr lang="en-US" dirty="0"/>
              <a:t>Features at each scale extracted</a:t>
            </a:r>
          </a:p>
          <a:p>
            <a:r>
              <a:rPr lang="en-US" dirty="0"/>
              <a:t>Can use a variety of interest point descriptor algorithms  </a:t>
            </a:r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/>
              <a:t>Harris – Laplacian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E6667-5C9B-4274-9D2A-0AD26F2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56" y="1699200"/>
            <a:ext cx="4801752" cy="226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C3EDD-2DD5-465A-AC42-2E2562C6DD59}"/>
              </a:ext>
            </a:extLst>
          </p:cNvPr>
          <p:cNvSpPr txBox="1"/>
          <p:nvPr/>
        </p:nvSpPr>
        <p:spPr>
          <a:xfrm>
            <a:off x="10850252" y="3733014"/>
            <a:ext cx="3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91706-A316-0AAC-99A3-28AEE7B0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05155" y="4606154"/>
            <a:ext cx="245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Diagram by Saad </a:t>
            </a:r>
            <a:r>
              <a:rPr lang="en-US" dirty="0" err="1">
                <a:solidFill>
                  <a:srgbClr val="000000"/>
                </a:solidFill>
                <a:ea typeface="ＭＳ Ｐゴシック" charset="-128"/>
              </a:rPr>
              <a:t>Bedros</a:t>
            </a:r>
            <a:endParaRPr lang="en-US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8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using </a:t>
                </a:r>
                <a:r>
                  <a:rPr lang="en-US" b="1" dirty="0"/>
                  <a:t>Laplacian</a:t>
                </a:r>
                <a:r>
                  <a:rPr lang="en-US" dirty="0"/>
                  <a:t> or </a:t>
                </a:r>
                <a:r>
                  <a:rPr lang="en-US" b="1" dirty="0" err="1"/>
                  <a:t>DoG</a:t>
                </a:r>
                <a:endParaRPr lang="en-US" b="1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174822"/>
              </a:xfrm>
              <a:blipFill>
                <a:blip r:embed="rId2"/>
                <a:stretch>
                  <a:fillRect l="-1043" t="-8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 </a:t>
                </a:r>
                <a:r>
                  <a:rPr lang="en-US" dirty="0"/>
                  <a:t>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Gaussian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Both kernels are rotationally invariant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F2ACD3-CB0F-426E-9016-3786FDC7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93136"/>
                <a:ext cx="6674963" cy="4731869"/>
              </a:xfrm>
              <a:prstGeom prst="rect">
                <a:avLst/>
              </a:prstGeom>
              <a:blipFill>
                <a:blip r:embed="rId3"/>
                <a:stretch>
                  <a:fillRect l="-155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FE9770-6AC9-4EB9-B76D-11DF362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76" y="2352938"/>
            <a:ext cx="3676969" cy="29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on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pyramid with </a:t>
                </a:r>
                <a:r>
                  <a:rPr lang="en-US" dirty="0" err="1"/>
                  <a:t>DoG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7"/>
                <a:ext cx="10515600" cy="1910112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8EA4B9-1573-431F-97DF-2F529CE3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1" y="2858678"/>
            <a:ext cx="10743802" cy="3125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F5AB1-6184-1EB9-2EA5-722C953FB5CA}"/>
              </a:ext>
            </a:extLst>
          </p:cNvPr>
          <p:cNvSpPr txBox="1"/>
          <p:nvPr/>
        </p:nvSpPr>
        <p:spPr>
          <a:xfrm>
            <a:off x="8788400" y="5983961"/>
            <a:ext cx="3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Multi-Scale Feature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Scaling </a:t>
                </a:r>
                <a:r>
                  <a:rPr lang="en-US" dirty="0" err="1"/>
                  <a:t>DoG</a:t>
                </a:r>
                <a:endParaRPr lang="en-US" dirty="0"/>
              </a:p>
              <a:p>
                <a:r>
                  <a:rPr lang="en-US" dirty="0"/>
                  <a:t>Scaling applies convolution with kernel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=1,2,..,5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Determine scale with maximum of descriptor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012196"/>
                <a:ext cx="3295019" cy="5485123"/>
              </a:xfrm>
              <a:blipFill>
                <a:blip r:embed="rId2"/>
                <a:stretch>
                  <a:fillRect l="-332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81C1A-0B9A-168A-F5E4-F626835D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1158240"/>
            <a:ext cx="7559402" cy="4675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A6E6B-43C4-F1D0-A1AB-4E785132B5AB}"/>
              </a:ext>
            </a:extLst>
          </p:cNvPr>
          <p:cNvSpPr txBox="1"/>
          <p:nvPr/>
        </p:nvSpPr>
        <p:spPr>
          <a:xfrm>
            <a:off x="7243729" y="6177001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diagram by Krystian </a:t>
            </a:r>
            <a:r>
              <a:rPr lang="en-US" dirty="0" err="1"/>
              <a:t>Mikolajczyk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84" y="1685430"/>
            <a:ext cx="8409867" cy="1460779"/>
          </a:xfrm>
        </p:spPr>
        <p:txBody>
          <a:bodyPr>
            <a:normAutofit/>
          </a:bodyPr>
          <a:lstStyle/>
          <a:p>
            <a:r>
              <a:rPr lang="en-US" sz="4400" b="1" dirty="0"/>
              <a:t>Finding Edges and Gradients </a:t>
            </a:r>
          </a:p>
        </p:txBody>
      </p:sp>
    </p:spTree>
    <p:extLst>
      <p:ext uri="{BB962C8B-B14F-4D97-AF65-F5344CB8AC3E}">
        <p14:creationId xmlns:p14="http://schemas.microsoft.com/office/powerpoint/2010/main" val="2329516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55-A8E7-4F73-8035-156F702D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Good feature maps are required to perform CV tasks</a:t>
            </a:r>
          </a:p>
          <a:p>
            <a:r>
              <a:rPr lang="en-US" dirty="0"/>
              <a:t>Use of gradients to detect edges</a:t>
            </a:r>
          </a:p>
          <a:p>
            <a:pPr lvl="1"/>
            <a:r>
              <a:rPr lang="en-US" dirty="0"/>
              <a:t>Edge enhancement with Hough transform</a:t>
            </a:r>
          </a:p>
          <a:p>
            <a:r>
              <a:rPr lang="en-US" dirty="0"/>
              <a:t>Interest point detectors </a:t>
            </a:r>
          </a:p>
          <a:p>
            <a:pPr lvl="1"/>
            <a:r>
              <a:rPr lang="en-US" dirty="0"/>
              <a:t>Edges are ambiguous detectors</a:t>
            </a:r>
          </a:p>
          <a:p>
            <a:pPr lvl="1"/>
            <a:r>
              <a:rPr lang="en-US" dirty="0"/>
              <a:t>Laplacian and </a:t>
            </a:r>
            <a:r>
              <a:rPr lang="en-US" dirty="0" err="1"/>
              <a:t>DoG</a:t>
            </a:r>
            <a:r>
              <a:rPr lang="en-US" dirty="0"/>
              <a:t> detect interest points   </a:t>
            </a:r>
          </a:p>
          <a:p>
            <a:pPr lvl="1"/>
            <a:r>
              <a:rPr lang="en-US" dirty="0"/>
              <a:t>Need Hessian to have two large eigenvalues</a:t>
            </a:r>
          </a:p>
          <a:p>
            <a:pPr lvl="1"/>
            <a:r>
              <a:rPr lang="en-US" dirty="0"/>
              <a:t>Use non-maximal suppression to filter interest points</a:t>
            </a:r>
          </a:p>
          <a:p>
            <a:r>
              <a:rPr lang="en-US" dirty="0"/>
              <a:t>Ideal feature detectors should be invariant to</a:t>
            </a:r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Scale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43AF-0A28-D720-5207-7ACA28C9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BD1E-B874-C442-32B3-AF6A79FC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B2F7-F43E-61C0-DDBA-6575735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1" y="1124339"/>
            <a:ext cx="10515600" cy="5593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Ideal feature detectors should have these properties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Distinctiveness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Extensibility</a:t>
            </a:r>
          </a:p>
          <a:p>
            <a:r>
              <a:rPr lang="en-US" dirty="0"/>
              <a:t>Use feature descriptor to differentiate features </a:t>
            </a:r>
          </a:p>
          <a:p>
            <a:pPr lvl="1"/>
            <a:r>
              <a:rPr lang="en-US" dirty="0"/>
              <a:t>Similar descriptors match features between images </a:t>
            </a:r>
          </a:p>
          <a:p>
            <a:r>
              <a:rPr lang="en-US" dirty="0"/>
              <a:t>Use scale pyramid to make feature detectors scale invariant. </a:t>
            </a:r>
          </a:p>
        </p:txBody>
      </p:sp>
    </p:spTree>
    <p:extLst>
      <p:ext uri="{BB962C8B-B14F-4D97-AF65-F5344CB8AC3E}">
        <p14:creationId xmlns:p14="http://schemas.microsoft.com/office/powerpoint/2010/main" val="5763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6AB4-96EB-434D-8BFC-6697DE7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01" y="140193"/>
            <a:ext cx="10515600" cy="8720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Finding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Edges are identified by rapid changes in image properties </a:t>
                </a:r>
              </a:p>
              <a:p>
                <a:r>
                  <a:rPr lang="en-US" dirty="0"/>
                  <a:t>Edges have high perpendicular gradients </a:t>
                </a:r>
              </a:p>
              <a:p>
                <a:pPr lvl="1"/>
                <a:r>
                  <a:rPr lang="en-US" dirty="0"/>
                  <a:t>Edges can have any orientation </a:t>
                </a:r>
              </a:p>
              <a:p>
                <a:pPr lvl="1"/>
                <a:r>
                  <a:rPr lang="en-US" dirty="0"/>
                  <a:t>Detector must be </a:t>
                </a:r>
                <a:r>
                  <a:rPr lang="en-US" b="1" dirty="0"/>
                  <a:t>rotationally invariant     </a:t>
                </a:r>
              </a:p>
              <a:p>
                <a:r>
                  <a:rPr lang="en-US" dirty="0"/>
                  <a:t>Could use magnitude of gradient  </a:t>
                </a:r>
              </a:p>
              <a:p>
                <a:pPr lvl="1"/>
                <a:r>
                  <a:rPr lang="en-US" dirty="0"/>
                  <a:t>But gradient is an unstable and requires thresholding   </a:t>
                </a:r>
              </a:p>
              <a:p>
                <a:pPr lvl="1"/>
                <a:r>
                  <a:rPr lang="en-US" dirty="0"/>
                  <a:t>Sobel and Canny filters are improved algorithms  </a:t>
                </a:r>
              </a:p>
              <a:p>
                <a:r>
                  <a:rPr lang="en-US" dirty="0"/>
                  <a:t>Use second derivative or Laplacian </a:t>
                </a:r>
              </a:p>
              <a:p>
                <a:pPr lvl="1"/>
                <a:r>
                  <a:rPr lang="en-US" dirty="0"/>
                  <a:t>The zero-crossing of the Laplacian is the location of the edge  </a:t>
                </a:r>
              </a:p>
              <a:p>
                <a:pPr lvl="1"/>
                <a:r>
                  <a:rPr lang="en-US" dirty="0"/>
                  <a:t>The Laplacian of the image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C6555-A8E7-4F73-8035-156F702D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301" y="1124339"/>
                <a:ext cx="10515600" cy="5593468"/>
              </a:xfrm>
              <a:blipFill>
                <a:blip r:embed="rId2"/>
                <a:stretch>
                  <a:fillRect l="-1159"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25234</TotalTime>
  <Words>3935</Words>
  <Application>Microsoft Office PowerPoint</Application>
  <PresentationFormat>Widescreen</PresentationFormat>
  <Paragraphs>615</Paragraphs>
  <Slides>81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ＭＳ Ｐゴシック</vt:lpstr>
      <vt:lpstr>Arial</vt:lpstr>
      <vt:lpstr>Calibri</vt:lpstr>
      <vt:lpstr>Calibri Light</vt:lpstr>
      <vt:lpstr>Cambria Math</vt:lpstr>
      <vt:lpstr>Segoe</vt:lpstr>
      <vt:lpstr>Segoe UI Light</vt:lpstr>
      <vt:lpstr>Symbol</vt:lpstr>
      <vt:lpstr>Times New Roman</vt:lpstr>
      <vt:lpstr>Office Theme</vt:lpstr>
      <vt:lpstr>Equation</vt:lpstr>
      <vt:lpstr>CSCI E-25 Computer Vision</vt:lpstr>
      <vt:lpstr>Feature Extraction  </vt:lpstr>
      <vt:lpstr>CV Pipeline Architecture</vt:lpstr>
      <vt:lpstr>Feature Extraction  </vt:lpstr>
      <vt:lpstr>Feature Extraction  </vt:lpstr>
      <vt:lpstr>Feature Extraction  </vt:lpstr>
      <vt:lpstr>Feature Extraction  </vt:lpstr>
      <vt:lpstr>PowerPoint Presentation</vt:lpstr>
      <vt:lpstr>Finding Edges</vt:lpstr>
      <vt:lpstr>Finding Edges with Sobel Filter</vt:lpstr>
      <vt:lpstr>Finding Edges with Sobel Filter</vt:lpstr>
      <vt:lpstr>Finding Edges with Sobel Filter</vt:lpstr>
      <vt:lpstr>PowerPoint Presentation</vt:lpstr>
      <vt:lpstr>Finding Edges with Canny Filter</vt:lpstr>
      <vt:lpstr>Finding Edges with Canny Filter</vt:lpstr>
      <vt:lpstr>PowerPoint Presentation</vt:lpstr>
      <vt:lpstr>Finding Edges</vt:lpstr>
      <vt:lpstr>Finding Edges</vt:lpstr>
      <vt:lpstr>Finding Edges</vt:lpstr>
      <vt:lpstr>Finding Edges</vt:lpstr>
      <vt:lpstr>PowerPoint Presentation</vt:lpstr>
      <vt:lpstr>Why Enhance Edges?  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Straight Line Hough Transform </vt:lpstr>
      <vt:lpstr>PowerPoint Presentation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Interest Point Detection</vt:lpstr>
      <vt:lpstr>PowerPoint Presentation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Harris Interest Point Detection</vt:lpstr>
      <vt:lpstr>PowerPoint Presentation</vt:lpstr>
      <vt:lpstr>Gradients and Features</vt:lpstr>
      <vt:lpstr>Gradients and Features</vt:lpstr>
      <vt:lpstr>Gradients and Features</vt:lpstr>
      <vt:lpstr>Gradients and Features</vt:lpstr>
      <vt:lpstr>PowerPoint Presentation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Interest Point Descriptors</vt:lpstr>
      <vt:lpstr>PowerPoint Presentation</vt:lpstr>
      <vt:lpstr>The SIFT Algorithm</vt:lpstr>
      <vt:lpstr>The SIFT Algorithm</vt:lpstr>
      <vt:lpstr>The SIFT Algorithm</vt:lpstr>
      <vt:lpstr>PowerPoint Presentation</vt:lpstr>
      <vt:lpstr>The BRIEF Algorithm</vt:lpstr>
      <vt:lpstr>The BRIEF Algorithm</vt:lpstr>
      <vt:lpstr>The BRIEF Algorithm</vt:lpstr>
      <vt:lpstr>The BRIEF Algorithm</vt:lpstr>
      <vt:lpstr>The BRIEF Algorithm</vt:lpstr>
      <vt:lpstr>The BRIEF Algorithm</vt:lpstr>
      <vt:lpstr>PowerPoint Presentation</vt:lpstr>
      <vt:lpstr>Multi-Scale Feature Identification</vt:lpstr>
      <vt:lpstr>Multi-Scale Feature Identification</vt:lpstr>
      <vt:lpstr>Multi-Scale Feature Identification</vt:lpstr>
      <vt:lpstr>Multi-Scale Feature Identification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E-25 Computer Vision</dc:title>
  <dc:creator>Stephe Elston</dc:creator>
  <cp:lastModifiedBy>Stephen Elston</cp:lastModifiedBy>
  <cp:revision>438</cp:revision>
  <dcterms:created xsi:type="dcterms:W3CDTF">2021-10-12T19:07:13Z</dcterms:created>
  <dcterms:modified xsi:type="dcterms:W3CDTF">2025-02-14T02:00:29Z</dcterms:modified>
</cp:coreProperties>
</file>